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6"/>
  </p:notesMasterIdLst>
  <p:sldIdLst>
    <p:sldId id="282" r:id="rId2"/>
    <p:sldId id="459" r:id="rId3"/>
    <p:sldId id="453" r:id="rId4"/>
    <p:sldId id="452" r:id="rId5"/>
    <p:sldId id="454" r:id="rId6"/>
    <p:sldId id="455" r:id="rId7"/>
    <p:sldId id="460" r:id="rId8"/>
    <p:sldId id="461" r:id="rId9"/>
    <p:sldId id="456" r:id="rId10"/>
    <p:sldId id="462" r:id="rId11"/>
    <p:sldId id="463" r:id="rId12"/>
    <p:sldId id="457" r:id="rId13"/>
    <p:sldId id="464" r:id="rId14"/>
    <p:sldId id="482" r:id="rId15"/>
    <p:sldId id="465" r:id="rId16"/>
    <p:sldId id="473" r:id="rId17"/>
    <p:sldId id="474" r:id="rId18"/>
    <p:sldId id="475" r:id="rId19"/>
    <p:sldId id="476" r:id="rId20"/>
    <p:sldId id="477" r:id="rId21"/>
    <p:sldId id="478" r:id="rId22"/>
    <p:sldId id="466" r:id="rId23"/>
    <p:sldId id="479" r:id="rId24"/>
    <p:sldId id="480" r:id="rId25"/>
  </p:sldIdLst>
  <p:sldSz cx="12192000" cy="6858000"/>
  <p:notesSz cx="6858000" cy="9144000"/>
  <p:embeddedFontLst>
    <p:embeddedFont>
      <p:font typeface="Book Antiqua" panose="02040602050305030304" pitchFamily="18" charset="0"/>
      <p:regular r:id="rId27"/>
      <p:bold r:id="rId28"/>
      <p:italic r:id="rId29"/>
      <p:boldItalic r:id="rId30"/>
    </p:embeddedFont>
    <p:embeddedFont>
      <p:font typeface="Cambria" panose="02040503050406030204" pitchFamily="18" charset="0"/>
      <p:regular r:id="rId31"/>
      <p:bold r:id="rId32"/>
      <p:italic r:id="rId33"/>
      <p:boldItalic r:id="rId34"/>
    </p:embeddedFont>
  </p:embeddedFontLst>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CADCB"/>
    <a:srgbClr val="17A810"/>
    <a:srgbClr val="30CFCD"/>
    <a:srgbClr val="E43230"/>
    <a:srgbClr val="CC3300"/>
    <a:srgbClr val="668B06"/>
    <a:srgbClr val="DBB2CB"/>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436" autoAdjust="0"/>
    <p:restoredTop sz="94660" autoAdjust="0"/>
  </p:normalViewPr>
  <p:slideViewPr>
    <p:cSldViewPr snapToGrid="0">
      <p:cViewPr varScale="1">
        <p:scale>
          <a:sx n="78" d="100"/>
          <a:sy n="78" d="100"/>
        </p:scale>
        <p:origin x="677"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3.png"/><Relationship Id="rId7" Type="http://schemas.openxmlformats.org/officeDocument/2006/relationships/image" Target="../media/image28.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1.png"/><Relationship Id="rId7" Type="http://schemas.openxmlformats.org/officeDocument/2006/relationships/image" Target="../media/image30.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34.png"/><Relationship Id="rId5" Type="http://schemas.openxmlformats.org/officeDocument/2006/relationships/image" Target="../media/image13.png"/><Relationship Id="rId10" Type="http://schemas.openxmlformats.org/officeDocument/2006/relationships/image" Target="../media/image33.png"/><Relationship Id="rId4" Type="http://schemas.openxmlformats.org/officeDocument/2006/relationships/image" Target="../media/image12.svg"/><Relationship Id="rId9"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38.png"/><Relationship Id="rId3" Type="http://schemas.openxmlformats.org/officeDocument/2006/relationships/image" Target="../media/image13.png"/><Relationship Id="rId7" Type="http://schemas.openxmlformats.org/officeDocument/2006/relationships/image" Target="../media/image35.png"/><Relationship Id="rId12" Type="http://schemas.microsoft.com/office/2007/relationships/hdphoto" Target="../media/hdphoto3.wdp"/><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37.png"/><Relationship Id="rId5" Type="http://schemas.openxmlformats.org/officeDocument/2006/relationships/image" Target="../media/image11.png"/><Relationship Id="rId10" Type="http://schemas.microsoft.com/office/2007/relationships/hdphoto" Target="../media/hdphoto2.wdp"/><Relationship Id="rId4" Type="http://schemas.openxmlformats.org/officeDocument/2006/relationships/image" Target="../media/image14.svg"/><Relationship Id="rId9" Type="http://schemas.openxmlformats.org/officeDocument/2006/relationships/image" Target="../media/image36.png"/><Relationship Id="rId1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4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45.png"/><Relationship Id="rId5" Type="http://schemas.openxmlformats.org/officeDocument/2006/relationships/image" Target="../media/image11.png"/><Relationship Id="rId10" Type="http://schemas.openxmlformats.org/officeDocument/2006/relationships/image" Target="../media/image44.png"/><Relationship Id="rId4" Type="http://schemas.openxmlformats.org/officeDocument/2006/relationships/image" Target="../media/image14.sv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13.png"/><Relationship Id="rId7" Type="http://schemas.openxmlformats.org/officeDocument/2006/relationships/image" Target="../media/image46.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7.jp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image" Target="../media/image13.png"/><Relationship Id="rId7" Type="http://schemas.openxmlformats.org/officeDocument/2006/relationships/image" Target="../media/image48.gif"/><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0.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9" Type="http://schemas.openxmlformats.org/officeDocument/2006/relationships/image" Target="../media/image17.gif"/></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 Id="rId9"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103376" y="270380"/>
            <a:ext cx="349326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1</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940" y="1756580"/>
            <a:ext cx="1748193" cy="78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99020" y="1589950"/>
            <a:ext cx="11340580" cy="2400657"/>
          </a:xfrm>
          <a:prstGeom prst="rect">
            <a:avLst/>
          </a:prstGeom>
          <a:noFill/>
        </p:spPr>
        <p:txBody>
          <a:bodyPr wrap="square" lIns="91440" tIns="45720" rIns="91440" bIns="45720">
            <a:spAutoFit/>
          </a:bodyPr>
          <a:lstStyle/>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Thể hiện</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a:t>
            </a:r>
            <a:r>
              <a:rPr lang="en-US" sz="50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sự trưởng thành</a:t>
            </a:r>
          </a:p>
          <a:p>
            <a:r>
              <a:rPr lang="en-US" sz="50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Của bản thân</a:t>
            </a:r>
          </a:p>
        </p:txBody>
      </p:sp>
      <p:pic>
        <p:nvPicPr>
          <p:cNvPr id="2" name="Picture 2">
            <a:extLst>
              <a:ext uri="{FF2B5EF4-FFF2-40B4-BE49-F238E27FC236}">
                <a16:creationId xmlns:a16="http://schemas.microsoft.com/office/drawing/2014/main" id="{A83D76CA-26B2-0022-8FCD-9523765F9D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567" y="3510370"/>
            <a:ext cx="2568260" cy="3515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cartoon of a child holding a book&#10;&#10;Description automatically generated">
            <a:extLst>
              <a:ext uri="{FF2B5EF4-FFF2-40B4-BE49-F238E27FC236}">
                <a16:creationId xmlns:a16="http://schemas.microsoft.com/office/drawing/2014/main" id="{C24A34E1-598A-A36E-B7EF-B68931A34F04}"/>
              </a:ext>
            </a:extLst>
          </p:cNvPr>
          <p:cNvPicPr>
            <a:picLocks noChangeAspect="1"/>
          </p:cNvPicPr>
          <p:nvPr/>
        </p:nvPicPr>
        <p:blipFill rotWithShape="1">
          <a:blip r:embed="rId5">
            <a:extLst>
              <a:ext uri="{28A0092B-C50C-407E-A947-70E740481C1C}">
                <a14:useLocalDpi xmlns:a14="http://schemas.microsoft.com/office/drawing/2010/main" val="0"/>
              </a:ext>
            </a:extLst>
          </a:blip>
          <a:srcRect t="11393"/>
          <a:stretch/>
        </p:blipFill>
        <p:spPr>
          <a:xfrm>
            <a:off x="4902560" y="229056"/>
            <a:ext cx="2685171" cy="1756580"/>
          </a:xfrm>
          <a:prstGeom prst="rect">
            <a:avLst/>
          </a:prstGeom>
        </p:spPr>
      </p:pic>
      <p:pic>
        <p:nvPicPr>
          <p:cNvPr id="6" name="Picture 5">
            <a:extLst>
              <a:ext uri="{FF2B5EF4-FFF2-40B4-BE49-F238E27FC236}">
                <a16:creationId xmlns:a16="http://schemas.microsoft.com/office/drawing/2014/main" id="{6ED9D848-5322-82D0-6D21-35BE8A8AAE5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952024" y="4143971"/>
            <a:ext cx="3010616" cy="2419020"/>
          </a:xfrm>
          <a:prstGeom prst="rect">
            <a:avLst/>
          </a:prstGeom>
        </p:spPr>
      </p:pic>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9FC6AC-4A12-4825-8ABE-0732B8EF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nts crossing a branch&#10;&#10;Description automatically generated">
            <a:extLst>
              <a:ext uri="{FF2B5EF4-FFF2-40B4-BE49-F238E27FC236}">
                <a16:creationId xmlns:a16="http://schemas.microsoft.com/office/drawing/2014/main" id="{158CCFBE-BF74-76DB-1B34-03FD399D30F1}"/>
              </a:ext>
            </a:extLst>
          </p:cNvPr>
          <p:cNvPicPr>
            <a:picLocks noChangeAspect="1"/>
          </p:cNvPicPr>
          <p:nvPr/>
        </p:nvPicPr>
        <p:blipFill rotWithShape="1">
          <a:blip r:embed="rId2">
            <a:extLst>
              <a:ext uri="{28A0092B-C50C-407E-A947-70E740481C1C}">
                <a14:useLocalDpi xmlns:a14="http://schemas.microsoft.com/office/drawing/2010/main" val="0"/>
              </a:ext>
            </a:extLst>
          </a:blip>
          <a:srcRect t="10206" r="1" b="8370"/>
          <a:stretch/>
        </p:blipFill>
        <p:spPr>
          <a:xfrm>
            <a:off x="1" y="0"/>
            <a:ext cx="7083706" cy="685800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2" name="Rounded Rectangle 1">
            <a:extLst>
              <a:ext uri="{FF2B5EF4-FFF2-40B4-BE49-F238E27FC236}">
                <a16:creationId xmlns:a16="http://schemas.microsoft.com/office/drawing/2014/main" id="{DDB1422A-123F-48C5-624F-3D4A4BB989AC}"/>
              </a:ext>
            </a:extLst>
          </p:cNvPr>
          <p:cNvSpPr/>
          <p:nvPr/>
        </p:nvSpPr>
        <p:spPr>
          <a:xfrm>
            <a:off x="7732293" y="360689"/>
            <a:ext cx="4062714" cy="1248191"/>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a:solidFill>
                  <a:srgbClr val="FF0000"/>
                </a:solidFill>
                <a:latin typeface="Cambria" pitchFamily="18" charset="0"/>
                <a:cs typeface="Times New Roman" pitchFamily="18" charset="0"/>
              </a:rPr>
              <a:t>Cách vượt qua khó khăn</a:t>
            </a:r>
            <a:endParaRPr lang="en-US" sz="35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5" name="Rectangle 4">
            <a:extLst>
              <a:ext uri="{FF2B5EF4-FFF2-40B4-BE49-F238E27FC236}">
                <a16:creationId xmlns:a16="http://schemas.microsoft.com/office/drawing/2014/main" id="{35F311FD-C148-B089-9D31-492DCBB3B172}"/>
              </a:ext>
            </a:extLst>
          </p:cNvPr>
          <p:cNvSpPr/>
          <p:nvPr/>
        </p:nvSpPr>
        <p:spPr>
          <a:xfrm>
            <a:off x="6966935" y="3718498"/>
            <a:ext cx="5082312" cy="8562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lgn="just">
              <a:buFont typeface="Wingdings" pitchFamily="2" charset="2"/>
              <a:buChar char="Ø"/>
            </a:pPr>
            <a:r>
              <a:rPr lang="vi-VN" sz="2600" b="1" i="1">
                <a:solidFill>
                  <a:srgbClr val="002060"/>
                </a:solidFill>
                <a:latin typeface="Cambria" pitchFamily="18" charset="0"/>
                <a:cs typeface="Times New Roman" pitchFamily="18" charset="0"/>
              </a:rPr>
              <a:t>Chấp nhận vẻ bên ngoài của mình, không ngại ngần khi bị trêu chọc và tìm cách tự khẳng định mình bằng năng lực của bản thân.</a:t>
            </a:r>
            <a:endParaRPr lang="en-US" sz="2600" b="1" i="1">
              <a:solidFill>
                <a:srgbClr val="002060"/>
              </a:solidFill>
              <a:latin typeface="Cambria" pitchFamily="18" charset="0"/>
              <a:cs typeface="Times New Roman" pitchFamily="18" charset="0"/>
            </a:endParaRPr>
          </a:p>
          <a:p>
            <a:pPr algn="just"/>
            <a:endParaRPr lang="vi-VN" sz="2600" b="1" i="1">
              <a:solidFill>
                <a:srgbClr val="002060"/>
              </a:solidFill>
              <a:latin typeface="Cambria" pitchFamily="18" charset="0"/>
              <a:cs typeface="Times New Roman" pitchFamily="18" charset="0"/>
            </a:endParaRPr>
          </a:p>
          <a:p>
            <a:pPr marL="457200" indent="-457200" algn="just">
              <a:buFont typeface="Wingdings" pitchFamily="2" charset="2"/>
              <a:buChar char="Ø"/>
            </a:pPr>
            <a:r>
              <a:rPr lang="vi-VN" sz="2600" b="1" i="1">
                <a:solidFill>
                  <a:srgbClr val="002060"/>
                </a:solidFill>
                <a:latin typeface="Cambria" pitchFamily="18" charset="0"/>
                <a:cs typeface="Times New Roman" pitchFamily="18" charset="0"/>
              </a:rPr>
              <a:t>Cố gắng tận dụng khoảng thời gian bên gia đình để chia sẻ những suy nghĩ của mình.</a:t>
            </a:r>
          </a:p>
          <a:p>
            <a:pPr algn="just"/>
            <a:endParaRPr lang="en-US" sz="2600" b="1" i="1">
              <a:solidFill>
                <a:srgbClr val="002060"/>
              </a:solidFill>
              <a:latin typeface="Cambria" pitchFamily="18" charset="0"/>
              <a:cs typeface="Times New Roman" pitchFamily="18" charset="0"/>
            </a:endParaRPr>
          </a:p>
          <a:p>
            <a:pPr algn="just"/>
            <a:r>
              <a:rPr lang="en-US" sz="2600" b="1" i="1">
                <a:solidFill>
                  <a:srgbClr val="002060"/>
                </a:solidFill>
                <a:latin typeface="Cambria" pitchFamily="18" charset="0"/>
                <a:cs typeface="Times New Roman" pitchFamily="18" charset="0"/>
              </a:rPr>
              <a:t>       </a:t>
            </a:r>
            <a:r>
              <a:rPr lang="vi-VN" sz="2600" b="1" i="1">
                <a:solidFill>
                  <a:srgbClr val="002060"/>
                </a:solidFill>
                <a:latin typeface="Cambria" pitchFamily="18" charset="0"/>
                <a:cs typeface="Times New Roman" pitchFamily="18" charset="0"/>
              </a:rPr>
              <a:t>..................</a:t>
            </a:r>
          </a:p>
        </p:txBody>
      </p:sp>
    </p:spTree>
    <p:extLst>
      <p:ext uri="{BB962C8B-B14F-4D97-AF65-F5344CB8AC3E}">
        <p14:creationId xmlns:p14="http://schemas.microsoft.com/office/powerpoint/2010/main" val="105540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989063" y="6293"/>
            <a:ext cx="10693486" cy="947814"/>
            <a:chOff x="4834930" y="45605"/>
            <a:chExt cx="7359542"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5181729" y="45605"/>
              <a:ext cx="6468043" cy="1487708"/>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3: Chia sẻ cảm nhận của em về bản thân ở thời điểm hiện tại</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pic>
        <p:nvPicPr>
          <p:cNvPr id="57" name="Picture 56">
            <a:extLst>
              <a:ext uri="{FF2B5EF4-FFF2-40B4-BE49-F238E27FC236}">
                <a16:creationId xmlns:a16="http://schemas.microsoft.com/office/drawing/2014/main" id="{64133B27-6DC0-9B3E-6CF5-B1D56F5ADC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5162" y="2731674"/>
            <a:ext cx="3414060" cy="3656716"/>
          </a:xfrm>
          <a:prstGeom prst="rect">
            <a:avLst/>
          </a:prstGeom>
        </p:spPr>
      </p:pic>
      <p:pic>
        <p:nvPicPr>
          <p:cNvPr id="65" name="Picture 64" descr="A blue question mark on a black background&#10;&#10;Description automatically generated">
            <a:extLst>
              <a:ext uri="{FF2B5EF4-FFF2-40B4-BE49-F238E27FC236}">
                <a16:creationId xmlns:a16="http://schemas.microsoft.com/office/drawing/2014/main" id="{DB65FA69-E642-4343-FEAC-07F5209515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83549" y="4448100"/>
            <a:ext cx="714375" cy="2268110"/>
          </a:xfrm>
          <a:prstGeom prst="rect">
            <a:avLst/>
          </a:prstGeom>
        </p:spPr>
      </p:pic>
      <p:sp>
        <p:nvSpPr>
          <p:cNvPr id="66" name="Cloud Callout 15">
            <a:extLst>
              <a:ext uri="{FF2B5EF4-FFF2-40B4-BE49-F238E27FC236}">
                <a16:creationId xmlns:a16="http://schemas.microsoft.com/office/drawing/2014/main" id="{DEB0F8CF-F2FB-6BBA-AF41-FCB256CBD1C0}"/>
              </a:ext>
            </a:extLst>
          </p:cNvPr>
          <p:cNvSpPr/>
          <p:nvPr/>
        </p:nvSpPr>
        <p:spPr>
          <a:xfrm rot="21297672">
            <a:off x="5209869" y="2648250"/>
            <a:ext cx="5559871" cy="3008009"/>
          </a:xfrm>
          <a:prstGeom prst="cloudCallout">
            <a:avLst>
              <a:gd name="adj1" fmla="val -63784"/>
              <a:gd name="adj2" fmla="val -26150"/>
            </a:avLst>
          </a:prstGeom>
          <a:solidFill>
            <a:schemeClr val="accent6">
              <a:lumMod val="20000"/>
              <a:lumOff val="8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endParaRPr kumimoji="0" lang="en-US" sz="3200" b="1" i="1" u="none" strike="noStrike" kern="1200" cap="none" spc="0" normalizeH="0" baseline="0" noProof="0" dirty="0">
              <a:ln>
                <a:noFill/>
              </a:ln>
              <a:solidFill>
                <a:srgbClr val="C00000"/>
              </a:solidFill>
              <a:effectLst/>
              <a:uLnTx/>
              <a:uFillTx/>
              <a:latin typeface="Times New Roman" pitchFamily="18" charset="0"/>
              <a:cs typeface="Times New Roman" pitchFamily="18" charset="0"/>
            </a:endParaRPr>
          </a:p>
        </p:txBody>
      </p:sp>
      <p:sp>
        <p:nvSpPr>
          <p:cNvPr id="67" name="Rectangle 66">
            <a:extLst>
              <a:ext uri="{FF2B5EF4-FFF2-40B4-BE49-F238E27FC236}">
                <a16:creationId xmlns:a16="http://schemas.microsoft.com/office/drawing/2014/main" id="{7A657A7B-7F38-1A41-B634-D9573810C60B}"/>
              </a:ext>
            </a:extLst>
          </p:cNvPr>
          <p:cNvSpPr/>
          <p:nvPr/>
        </p:nvSpPr>
        <p:spPr>
          <a:xfrm rot="21287057">
            <a:off x="5742968" y="2848786"/>
            <a:ext cx="4700345" cy="2331536"/>
          </a:xfrm>
          <a:prstGeom prst="rect">
            <a:avLst/>
          </a:prstGeom>
          <a:noFill/>
          <a:ln>
            <a:noFill/>
          </a:ln>
        </p:spPr>
        <p:txBody>
          <a:bodyPr wrap="square">
            <a:spAutoFit/>
          </a:bodyPr>
          <a:lstStyle/>
          <a:p>
            <a:pPr algn="ctr">
              <a:lnSpc>
                <a:spcPct val="150000"/>
              </a:lnSpc>
            </a:pPr>
            <a:r>
              <a:rPr lang="vi-VN" sz="2500" b="1" i="1">
                <a:solidFill>
                  <a:srgbClr val="C00000"/>
                </a:solidFill>
                <a:latin typeface="Times New Roman" pitchFamily="18" charset="0"/>
                <a:cs typeface="Times New Roman" pitchFamily="18" charset="0"/>
              </a:rPr>
              <a:t>Hãy chia sẻ cảm nhận của bạn đối với chính mình (</a:t>
            </a:r>
            <a:r>
              <a:rPr lang="vi-VN" sz="2500" b="1" i="1">
                <a:solidFill>
                  <a:srgbClr val="0000FF"/>
                </a:solidFill>
                <a:latin typeface="Times New Roman" pitchFamily="18" charset="0"/>
                <a:cs typeface="Times New Roman" pitchFamily="18" charset="0"/>
              </a:rPr>
              <a:t>tự hào, hài lòng, chấp nhận,... hay ngược lại</a:t>
            </a:r>
            <a:r>
              <a:rPr lang="vi-VN" sz="2500" b="1" i="1">
                <a:solidFill>
                  <a:srgbClr val="C00000"/>
                </a:solidFill>
                <a:latin typeface="Times New Roman" pitchFamily="18" charset="0"/>
                <a:cs typeface="Times New Roman" pitchFamily="18" charset="0"/>
              </a:rPr>
              <a:t>) ở thời điểm hiện tại?</a:t>
            </a:r>
            <a:endParaRPr lang="en-US" sz="2500" b="1" i="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1649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 calcmode="lin" valueType="num">
                                      <p:cBhvr>
                                        <p:cTn id="12" dur="500" fill="hold"/>
                                        <p:tgtEl>
                                          <p:spTgt spid="66"/>
                                        </p:tgtEl>
                                        <p:attrNameLst>
                                          <p:attrName>ppt_w</p:attrName>
                                        </p:attrNameLst>
                                      </p:cBhvr>
                                      <p:tavLst>
                                        <p:tav tm="0">
                                          <p:val>
                                            <p:fltVal val="0"/>
                                          </p:val>
                                        </p:tav>
                                        <p:tav tm="100000">
                                          <p:val>
                                            <p:strVal val="#ppt_w"/>
                                          </p:val>
                                        </p:tav>
                                      </p:tavLst>
                                    </p:anim>
                                    <p:anim calcmode="lin" valueType="num">
                                      <p:cBhvr>
                                        <p:cTn id="13" dur="500" fill="hold"/>
                                        <p:tgtEl>
                                          <p:spTgt spid="66"/>
                                        </p:tgtEl>
                                        <p:attrNameLst>
                                          <p:attrName>ppt_h</p:attrName>
                                        </p:attrNameLst>
                                      </p:cBhvr>
                                      <p:tavLst>
                                        <p:tav tm="0">
                                          <p:val>
                                            <p:fltVal val="0"/>
                                          </p:val>
                                        </p:tav>
                                        <p:tav tm="100000">
                                          <p:val>
                                            <p:strVal val="#ppt_h"/>
                                          </p:val>
                                        </p:tav>
                                      </p:tavLst>
                                    </p:anim>
                                    <p:animEffect transition="in" filter="fade">
                                      <p:cBhvr>
                                        <p:cTn id="14" dur="500"/>
                                        <p:tgtEl>
                                          <p:spTgt spid="6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p:cTn id="17" dur="500" fill="hold"/>
                                        <p:tgtEl>
                                          <p:spTgt spid="67"/>
                                        </p:tgtEl>
                                        <p:attrNameLst>
                                          <p:attrName>ppt_w</p:attrName>
                                        </p:attrNameLst>
                                      </p:cBhvr>
                                      <p:tavLst>
                                        <p:tav tm="0">
                                          <p:val>
                                            <p:fltVal val="0"/>
                                          </p:val>
                                        </p:tav>
                                        <p:tav tm="100000">
                                          <p:val>
                                            <p:strVal val="#ppt_w"/>
                                          </p:val>
                                        </p:tav>
                                      </p:tavLst>
                                    </p:anim>
                                    <p:anim calcmode="lin" valueType="num">
                                      <p:cBhvr>
                                        <p:cTn id="18" dur="500" fill="hold"/>
                                        <p:tgtEl>
                                          <p:spTgt spid="67"/>
                                        </p:tgtEl>
                                        <p:attrNameLst>
                                          <p:attrName>ppt_h</p:attrName>
                                        </p:attrNameLst>
                                      </p:cBhvr>
                                      <p:tavLst>
                                        <p:tav tm="0">
                                          <p:val>
                                            <p:fltVal val="0"/>
                                          </p:val>
                                        </p:tav>
                                        <p:tav tm="100000">
                                          <p:val>
                                            <p:strVal val="#ppt_h"/>
                                          </p:val>
                                        </p:tav>
                                      </p:tavLst>
                                    </p:anim>
                                    <p:animEffect transition="in" filter="fade">
                                      <p:cBhvr>
                                        <p:cTn id="19"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Rounded Rectangle 1">
            <a:extLst>
              <a:ext uri="{FF2B5EF4-FFF2-40B4-BE49-F238E27FC236}">
                <a16:creationId xmlns:a16="http://schemas.microsoft.com/office/drawing/2014/main" id="{200F6D2F-A48C-2A1A-FCE4-880D23F6A813}"/>
              </a:ext>
            </a:extLst>
          </p:cNvPr>
          <p:cNvSpPr/>
          <p:nvPr/>
        </p:nvSpPr>
        <p:spPr>
          <a:xfrm>
            <a:off x="1343834" y="280642"/>
            <a:ext cx="9878308" cy="651385"/>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a:solidFill>
                  <a:srgbClr val="FF0000"/>
                </a:solidFill>
                <a:latin typeface="Cambria" pitchFamily="18" charset="0"/>
                <a:cs typeface="Times New Roman" pitchFamily="18" charset="0"/>
              </a:rPr>
              <a:t>Những </a:t>
            </a:r>
            <a:r>
              <a:rPr lang="en-US" sz="2600" b="1">
                <a:solidFill>
                  <a:srgbClr val="FF0000"/>
                </a:solidFill>
                <a:latin typeface="Cambria" pitchFamily="18" charset="0"/>
                <a:cs typeface="Times New Roman" pitchFamily="18" charset="0"/>
              </a:rPr>
              <a:t>thay đổi thể hiện sự trưởng thành</a:t>
            </a:r>
            <a:endParaRPr lang="en-US" sz="26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8" name="Rounded Rectangle 2">
            <a:extLst>
              <a:ext uri="{FF2B5EF4-FFF2-40B4-BE49-F238E27FC236}">
                <a16:creationId xmlns:a16="http://schemas.microsoft.com/office/drawing/2014/main" id="{1E57E169-0AAD-F867-6086-16BEFBAD30FB}"/>
              </a:ext>
            </a:extLst>
          </p:cNvPr>
          <p:cNvSpPr/>
          <p:nvPr/>
        </p:nvSpPr>
        <p:spPr>
          <a:xfrm>
            <a:off x="619796" y="1647827"/>
            <a:ext cx="4872250" cy="20110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Biết cảm nhận được tình yêu thương vô bờ bến của bố mẹ dành cho mình.</a:t>
            </a:r>
          </a:p>
        </p:txBody>
      </p:sp>
      <p:sp>
        <p:nvSpPr>
          <p:cNvPr id="9" name="Rounded Rectangle 3">
            <a:extLst>
              <a:ext uri="{FF2B5EF4-FFF2-40B4-BE49-F238E27FC236}">
                <a16:creationId xmlns:a16="http://schemas.microsoft.com/office/drawing/2014/main" id="{21815583-4ADB-CA78-9E19-04C519F83B1D}"/>
              </a:ext>
            </a:extLst>
          </p:cNvPr>
          <p:cNvSpPr/>
          <p:nvPr/>
        </p:nvSpPr>
        <p:spPr>
          <a:xfrm>
            <a:off x="6781246" y="1647827"/>
            <a:ext cx="4973874" cy="20110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Biết san sẻ với khó khăn vất vả với người khác.</a:t>
            </a:r>
          </a:p>
        </p:txBody>
      </p:sp>
      <p:sp>
        <p:nvSpPr>
          <p:cNvPr id="10" name="Rounded Rectangle 4">
            <a:extLst>
              <a:ext uri="{FF2B5EF4-FFF2-40B4-BE49-F238E27FC236}">
                <a16:creationId xmlns:a16="http://schemas.microsoft.com/office/drawing/2014/main" id="{3CFF5C47-35AD-AB1A-66F2-37B39B1D658D}"/>
              </a:ext>
            </a:extLst>
          </p:cNvPr>
          <p:cNvSpPr/>
          <p:nvPr/>
        </p:nvSpPr>
        <p:spPr>
          <a:xfrm>
            <a:off x="619796" y="3903802"/>
            <a:ext cx="4872250" cy="20110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Nhận ra được những lỗi lầm của mình và cố gắng nỗ lực sửa chữa thay thế và triển khai xong bản thân từng ngày một.</a:t>
            </a:r>
          </a:p>
        </p:txBody>
      </p:sp>
      <p:sp>
        <p:nvSpPr>
          <p:cNvPr id="11" name="Rounded Rectangle 5">
            <a:extLst>
              <a:ext uri="{FF2B5EF4-FFF2-40B4-BE49-F238E27FC236}">
                <a16:creationId xmlns:a16="http://schemas.microsoft.com/office/drawing/2014/main" id="{651D0C81-4468-4031-D34E-335DA813737B}"/>
              </a:ext>
            </a:extLst>
          </p:cNvPr>
          <p:cNvSpPr/>
          <p:nvPr/>
        </p:nvSpPr>
        <p:spPr>
          <a:xfrm>
            <a:off x="6781246" y="3903802"/>
            <a:ext cx="4973874" cy="201106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Ý thức được những hành vi của mình là đúng hay sai và từ đó kiểm soát và điều chỉnh chính bản thân mình.</a:t>
            </a:r>
            <a:endParaRPr lang="en-US" sz="2400" b="1" dirty="0">
              <a:solidFill>
                <a:srgbClr val="002060"/>
              </a:solidFill>
              <a:latin typeface="Cambria" pitchFamily="18" charset="0"/>
              <a:cs typeface="Times New Roman" pitchFamily="18" charset="0"/>
            </a:endParaRPr>
          </a:p>
        </p:txBody>
      </p:sp>
      <p:pic>
        <p:nvPicPr>
          <p:cNvPr id="14" name="Picture 13">
            <a:extLst>
              <a:ext uri="{FF2B5EF4-FFF2-40B4-BE49-F238E27FC236}">
                <a16:creationId xmlns:a16="http://schemas.microsoft.com/office/drawing/2014/main" id="{2AD17DC9-AE78-752C-C6F3-F9F79A4ED4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67785" y="1226975"/>
            <a:ext cx="2443631" cy="2157626"/>
          </a:xfrm>
          <a:prstGeom prst="rect">
            <a:avLst/>
          </a:prstGeom>
        </p:spPr>
      </p:pic>
      <p:pic>
        <p:nvPicPr>
          <p:cNvPr id="15" name="Picture 14">
            <a:extLst>
              <a:ext uri="{FF2B5EF4-FFF2-40B4-BE49-F238E27FC236}">
                <a16:creationId xmlns:a16="http://schemas.microsoft.com/office/drawing/2014/main" id="{146F45DD-3546-5099-2AE5-2BB85D7A2C2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98828" y="4489335"/>
            <a:ext cx="1831797" cy="2088023"/>
          </a:xfrm>
          <a:prstGeom prst="rect">
            <a:avLst/>
          </a:prstGeom>
        </p:spPr>
      </p:pic>
    </p:spTree>
    <p:extLst>
      <p:ext uri="{BB962C8B-B14F-4D97-AF65-F5344CB8AC3E}">
        <p14:creationId xmlns:p14="http://schemas.microsoft.com/office/powerpoint/2010/main" val="54735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border and a black background with a black border and a black background with a black border and a black background with a black border and a yellow and green border with&#10;&#10;Description automatically generated with medium confidence">
            <a:extLst>
              <a:ext uri="{FF2B5EF4-FFF2-40B4-BE49-F238E27FC236}">
                <a16:creationId xmlns:a16="http://schemas.microsoft.com/office/drawing/2014/main" id="{664A913C-ABE3-CB7D-7DD9-9BC1BC815734}"/>
              </a:ext>
            </a:extLst>
          </p:cNvPr>
          <p:cNvPicPr>
            <a:picLocks noChangeAspect="1"/>
          </p:cNvPicPr>
          <p:nvPr/>
        </p:nvPicPr>
        <p:blipFill>
          <a:blip r:embed="rId2"/>
          <a:stretch>
            <a:fillRect/>
          </a:stretch>
        </p:blipFill>
        <p:spPr>
          <a:xfrm>
            <a:off x="-150210" y="-74770"/>
            <a:ext cx="12224220" cy="659851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B1CB3C-26CF-2A2C-F897-682BF60F6973}"/>
              </a:ext>
            </a:extLst>
          </p:cNvPr>
          <p:cNvSpPr/>
          <p:nvPr/>
        </p:nvSpPr>
        <p:spPr>
          <a:xfrm>
            <a:off x="3343266" y="1772939"/>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rgbClr val="C00000"/>
                </a:solidFill>
                <a:latin typeface="Cambria" pitchFamily="18" charset="0"/>
                <a:cs typeface="Times New Roman" pitchFamily="18" charset="0"/>
              </a:rPr>
              <a:t>NHIỆM VỤ 2</a:t>
            </a:r>
            <a:endParaRPr lang="vi-VN" sz="4000" b="1" i="1">
              <a:solidFill>
                <a:srgbClr val="C00000"/>
              </a:solidFill>
              <a:latin typeface="Cambria" pitchFamily="18" charset="0"/>
              <a:cs typeface="Times New Roman" pitchFamily="18" charset="0"/>
            </a:endParaRPr>
          </a:p>
        </p:txBody>
      </p:sp>
      <p:sp>
        <p:nvSpPr>
          <p:cNvPr id="4" name="Rectangle 3">
            <a:extLst>
              <a:ext uri="{FF2B5EF4-FFF2-40B4-BE49-F238E27FC236}">
                <a16:creationId xmlns:a16="http://schemas.microsoft.com/office/drawing/2014/main" id="{2E14BE4C-3DCB-E2CF-9FE2-28F46EE7C540}"/>
              </a:ext>
            </a:extLst>
          </p:cNvPr>
          <p:cNvSpPr/>
          <p:nvPr/>
        </p:nvSpPr>
        <p:spPr>
          <a:xfrm>
            <a:off x="3526146" y="3684770"/>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5000" b="1">
                <a:solidFill>
                  <a:schemeClr val="tx1">
                    <a:lumMod val="95000"/>
                    <a:lumOff val="5000"/>
                  </a:schemeClr>
                </a:solidFill>
                <a:latin typeface="Cambria" pitchFamily="18" charset="0"/>
                <a:cs typeface="Times New Roman" pitchFamily="18" charset="0"/>
              </a:rPr>
              <a:t>Nhận diện khả năng tư duy độc lập của bản thân</a:t>
            </a:r>
          </a:p>
        </p:txBody>
      </p:sp>
    </p:spTree>
    <p:extLst>
      <p:ext uri="{BB962C8B-B14F-4D97-AF65-F5344CB8AC3E}">
        <p14:creationId xmlns:p14="http://schemas.microsoft.com/office/powerpoint/2010/main" val="3620247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989063" y="6293"/>
            <a:ext cx="10693486" cy="947814"/>
            <a:chOff x="4834930" y="45605"/>
            <a:chExt cx="7359542"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5181729" y="45605"/>
              <a:ext cx="6468043" cy="1487708"/>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1: Lựa chọn những biểu hiện để thể hiện tư duy độc lập và giải thích lí do</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grpSp>
        <p:nvGrpSpPr>
          <p:cNvPr id="8" name="Group 7">
            <a:extLst>
              <a:ext uri="{FF2B5EF4-FFF2-40B4-BE49-F238E27FC236}">
                <a16:creationId xmlns:a16="http://schemas.microsoft.com/office/drawing/2014/main" id="{1C5D79AF-58C0-3FEF-1630-F9B444BF2F63}"/>
              </a:ext>
            </a:extLst>
          </p:cNvPr>
          <p:cNvGrpSpPr/>
          <p:nvPr/>
        </p:nvGrpSpPr>
        <p:grpSpPr>
          <a:xfrm>
            <a:off x="1492965" y="1224559"/>
            <a:ext cx="9720905" cy="5400000"/>
            <a:chOff x="1235547" y="1328057"/>
            <a:chExt cx="9720905" cy="5400000"/>
          </a:xfrm>
        </p:grpSpPr>
        <p:pic>
          <p:nvPicPr>
            <p:cNvPr id="9" name="Picture 8">
              <a:extLst>
                <a:ext uri="{FF2B5EF4-FFF2-40B4-BE49-F238E27FC236}">
                  <a16:creationId xmlns:a16="http://schemas.microsoft.com/office/drawing/2014/main" id="{4B94038D-52E1-8F23-AE93-15406148ECBA}"/>
                </a:ext>
              </a:extLst>
            </p:cNvPr>
            <p:cNvPicPr>
              <a:picLocks noChangeAspect="1"/>
            </p:cNvPicPr>
            <p:nvPr/>
          </p:nvPicPr>
          <p:blipFill>
            <a:blip r:embed="rId7"/>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id="{7747926E-41D8-C2A4-BE9D-0F7E80B96CB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a:ln>
                  <a:noFill/>
                </a:ln>
                <a:solidFill>
                  <a:srgbClr val="FF0066"/>
                </a:solidFill>
                <a:effectLst/>
                <a:uLnTx/>
                <a:uFillTx/>
                <a:latin typeface="Cambria" panose="02040503050406030204" pitchFamily="18" charset="0"/>
                <a:ea typeface="Cambria" panose="02040503050406030204" pitchFamily="18" charset="0"/>
              </a:endParaRPr>
            </a:p>
          </p:txBody>
        </p:sp>
      </p:grpSp>
      <p:grpSp>
        <p:nvGrpSpPr>
          <p:cNvPr id="11" name="Group 10">
            <a:extLst>
              <a:ext uri="{FF2B5EF4-FFF2-40B4-BE49-F238E27FC236}">
                <a16:creationId xmlns:a16="http://schemas.microsoft.com/office/drawing/2014/main" id="{B8BBF577-5EE0-25CB-2A2D-46D4425E0271}"/>
              </a:ext>
            </a:extLst>
          </p:cNvPr>
          <p:cNvGrpSpPr/>
          <p:nvPr/>
        </p:nvGrpSpPr>
        <p:grpSpPr>
          <a:xfrm>
            <a:off x="96775" y="4474716"/>
            <a:ext cx="2127826" cy="2340000"/>
            <a:chOff x="-160643" y="4518000"/>
            <a:chExt cx="2127826" cy="2340000"/>
          </a:xfrm>
        </p:grpSpPr>
        <p:pic>
          <p:nvPicPr>
            <p:cNvPr id="12" name="Picture 11">
              <a:extLst>
                <a:ext uri="{FF2B5EF4-FFF2-40B4-BE49-F238E27FC236}">
                  <a16:creationId xmlns:a16="http://schemas.microsoft.com/office/drawing/2014/main" id="{228DC161-6861-68C3-D198-7AD3AE0375CA}"/>
                </a:ext>
              </a:extLst>
            </p:cNvPr>
            <p:cNvPicPr>
              <a:picLocks noChangeAspect="1"/>
            </p:cNvPicPr>
            <p:nvPr/>
          </p:nvPicPr>
          <p:blipFill>
            <a:blip r:embed="rId8"/>
            <a:stretch>
              <a:fillRect/>
            </a:stretch>
          </p:blipFill>
          <p:spPr>
            <a:xfrm>
              <a:off x="-160643" y="5058000"/>
              <a:ext cx="1830400" cy="1800000"/>
            </a:xfrm>
            <a:prstGeom prst="rect">
              <a:avLst/>
            </a:prstGeom>
          </p:spPr>
        </p:pic>
        <p:pic>
          <p:nvPicPr>
            <p:cNvPr id="13" name="Picture 12">
              <a:extLst>
                <a:ext uri="{FF2B5EF4-FFF2-40B4-BE49-F238E27FC236}">
                  <a16:creationId xmlns:a16="http://schemas.microsoft.com/office/drawing/2014/main" id="{82B76596-1F2A-82B6-1311-D34E8EF7A84B}"/>
                </a:ext>
              </a:extLst>
            </p:cNvPr>
            <p:cNvPicPr>
              <a:picLocks noChangeAspect="1"/>
            </p:cNvPicPr>
            <p:nvPr/>
          </p:nvPicPr>
          <p:blipFill>
            <a:blip r:embed="rId9"/>
            <a:stretch>
              <a:fillRect/>
            </a:stretch>
          </p:blipFill>
          <p:spPr>
            <a:xfrm>
              <a:off x="503911" y="4518000"/>
              <a:ext cx="1463272" cy="2340000"/>
            </a:xfrm>
            <a:prstGeom prst="rect">
              <a:avLst/>
            </a:prstGeom>
          </p:spPr>
        </p:pic>
      </p:grpSp>
      <p:grpSp>
        <p:nvGrpSpPr>
          <p:cNvPr id="14" name="Group 13">
            <a:extLst>
              <a:ext uri="{FF2B5EF4-FFF2-40B4-BE49-F238E27FC236}">
                <a16:creationId xmlns:a16="http://schemas.microsoft.com/office/drawing/2014/main" id="{A3018EA8-4C35-A08E-779F-3B2041198DEC}"/>
              </a:ext>
            </a:extLst>
          </p:cNvPr>
          <p:cNvGrpSpPr/>
          <p:nvPr/>
        </p:nvGrpSpPr>
        <p:grpSpPr>
          <a:xfrm>
            <a:off x="10404750" y="4474716"/>
            <a:ext cx="2044668" cy="2340000"/>
            <a:chOff x="10147332" y="4518000"/>
            <a:chExt cx="2044668" cy="2340000"/>
          </a:xfrm>
        </p:grpSpPr>
        <p:pic>
          <p:nvPicPr>
            <p:cNvPr id="15" name="Picture 14">
              <a:extLst>
                <a:ext uri="{FF2B5EF4-FFF2-40B4-BE49-F238E27FC236}">
                  <a16:creationId xmlns:a16="http://schemas.microsoft.com/office/drawing/2014/main" id="{0B6CABE0-5384-FDE5-844F-DE8D9E5BF3C3}"/>
                </a:ext>
              </a:extLst>
            </p:cNvPr>
            <p:cNvPicPr>
              <a:picLocks noChangeAspect="1"/>
            </p:cNvPicPr>
            <p:nvPr/>
          </p:nvPicPr>
          <p:blipFill>
            <a:blip r:embed="rId10"/>
            <a:stretch>
              <a:fillRect/>
            </a:stretch>
          </p:blipFill>
          <p:spPr>
            <a:xfrm>
              <a:off x="10815680" y="4878000"/>
              <a:ext cx="1376320" cy="1980000"/>
            </a:xfrm>
            <a:prstGeom prst="rect">
              <a:avLst/>
            </a:prstGeom>
          </p:spPr>
        </p:pic>
        <p:pic>
          <p:nvPicPr>
            <p:cNvPr id="16" name="Picture 15">
              <a:extLst>
                <a:ext uri="{FF2B5EF4-FFF2-40B4-BE49-F238E27FC236}">
                  <a16:creationId xmlns:a16="http://schemas.microsoft.com/office/drawing/2014/main" id="{5563707F-AF08-AF7A-853B-DC572D836302}"/>
                </a:ext>
              </a:extLst>
            </p:cNvPr>
            <p:cNvPicPr>
              <a:picLocks noChangeAspect="1"/>
            </p:cNvPicPr>
            <p:nvPr/>
          </p:nvPicPr>
          <p:blipFill>
            <a:blip r:embed="rId11"/>
            <a:stretch>
              <a:fillRect/>
            </a:stretch>
          </p:blipFill>
          <p:spPr>
            <a:xfrm>
              <a:off x="10147332" y="4518000"/>
              <a:ext cx="1618240" cy="2340000"/>
            </a:xfrm>
            <a:prstGeom prst="rect">
              <a:avLst/>
            </a:prstGeom>
          </p:spPr>
        </p:pic>
      </p:grpSp>
      <p:sp>
        <p:nvSpPr>
          <p:cNvPr id="17" name="TextBox 16">
            <a:extLst>
              <a:ext uri="{FF2B5EF4-FFF2-40B4-BE49-F238E27FC236}">
                <a16:creationId xmlns:a16="http://schemas.microsoft.com/office/drawing/2014/main" id="{BC384D16-6CA3-EF8C-8965-E8D8377831C2}"/>
              </a:ext>
            </a:extLst>
          </p:cNvPr>
          <p:cNvSpPr txBox="1"/>
          <p:nvPr/>
        </p:nvSpPr>
        <p:spPr>
          <a:xfrm>
            <a:off x="2544398" y="1917774"/>
            <a:ext cx="7938185" cy="1785104"/>
          </a:xfrm>
          <a:prstGeom prst="rect">
            <a:avLst/>
          </a:prstGeom>
          <a:noFill/>
        </p:spPr>
        <p:txBody>
          <a:bodyPr wrap="square">
            <a:spAutoFit/>
          </a:bodyPr>
          <a:lstStyle/>
          <a:p>
            <a:pPr lvl="0" algn="just">
              <a:defRPr/>
            </a:pPr>
            <a:r>
              <a:rPr lang="vi-VN" sz="2200" b="1">
                <a:solidFill>
                  <a:srgbClr val="002060"/>
                </a:solidFill>
                <a:latin typeface="Cambria" panose="02040503050406030204" pitchFamily="18" charset="0"/>
                <a:ea typeface="Cambria" panose="02040503050406030204" pitchFamily="18" charset="0"/>
              </a:rPr>
              <a:t>Tư duy độc lập là một kỹ năng tư duy tồn tại khi chúng ta có khả năng đánh giá thông tin và suy nghĩ một cách độc lập, không bị trói buộc bởi ý kiến hoặc áp lực từ bên ngoài. Đây là một khả năng quan trọng để có thể đưa ra quyết định và giải quyết vấn đề một cách tự chủ và sáng tạo.</a:t>
            </a:r>
            <a:endParaRPr kumimoji="0" lang="en-US" sz="2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8" name="TextBox 17">
            <a:extLst>
              <a:ext uri="{FF2B5EF4-FFF2-40B4-BE49-F238E27FC236}">
                <a16:creationId xmlns:a16="http://schemas.microsoft.com/office/drawing/2014/main" id="{3A882A3C-1722-1E5C-7601-876AB8186B4E}"/>
              </a:ext>
            </a:extLst>
          </p:cNvPr>
          <p:cNvSpPr txBox="1"/>
          <p:nvPr/>
        </p:nvSpPr>
        <p:spPr>
          <a:xfrm>
            <a:off x="3059025" y="3905386"/>
            <a:ext cx="7423558" cy="2092881"/>
          </a:xfrm>
          <a:prstGeom prst="rect">
            <a:avLst/>
          </a:prstGeom>
          <a:noFill/>
        </p:spPr>
        <p:txBody>
          <a:bodyPr wrap="square">
            <a:spAutoFit/>
          </a:bodyPr>
          <a:lstStyle/>
          <a:p>
            <a:pPr lvl="0" algn="just">
              <a:defRPr/>
            </a:pPr>
            <a:r>
              <a:rPr lang="vi-VN" sz="2600" b="1" i="1">
                <a:solidFill>
                  <a:srgbClr val="C00000"/>
                </a:solidFill>
                <a:latin typeface="Cambria" panose="02040503050406030204" pitchFamily="18" charset="0"/>
                <a:ea typeface="Cambria" panose="02040503050406030204" pitchFamily="18" charset="0"/>
              </a:rPr>
              <a:t>Tư duy độc lập là biểu hiện của trưởng thành vì nó phản ánh khả năng của một người đánh giá và quyết định về các vấn đề một cách riêng biệt, không bị ảnh hưởng quá nhiều bởi ý kiến của người khác.</a:t>
            </a:r>
            <a:endParaRPr kumimoji="0" lang="en-US" sz="2600" b="1" i="1"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5804326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1000"/>
                                            <p:tgtEl>
                                              <p:spTgt spid="8"/>
                                            </p:tgtEl>
                                          </p:cBhvr>
                                        </p:animEffect>
                                      </p:childTnLst>
                                    </p:cTn>
                                  </p:par>
                                  <p:par>
                                    <p:cTn id="12" presetID="2" presetClass="entr" presetSubtype="8" fill="hold" nodeType="withEffect" p14:presetBounceEnd="66667">
                                      <p:stCondLst>
                                        <p:cond delay="750"/>
                                      </p:stCondLst>
                                      <p:childTnLst>
                                        <p:set>
                                          <p:cBhvr>
                                            <p:cTn id="13" dur="1" fill="hold">
                                              <p:stCondLst>
                                                <p:cond delay="0"/>
                                              </p:stCondLst>
                                            </p:cTn>
                                            <p:tgtEl>
                                              <p:spTgt spid="11"/>
                                            </p:tgtEl>
                                            <p:attrNameLst>
                                              <p:attrName>style.visibility</p:attrName>
                                            </p:attrNameLst>
                                          </p:cBhvr>
                                          <p:to>
                                            <p:strVal val="visible"/>
                                          </p:to>
                                        </p:set>
                                        <p:anim calcmode="lin" valueType="num" p14:bounceEnd="66667">
                                          <p:cBhvr additive="base">
                                            <p:cTn id="14" dur="1000" fill="hold"/>
                                            <p:tgtEl>
                                              <p:spTgt spid="11"/>
                                            </p:tgtEl>
                                            <p:attrNameLst>
                                              <p:attrName>ppt_x</p:attrName>
                                            </p:attrNameLst>
                                          </p:cBhvr>
                                          <p:tavLst>
                                            <p:tav tm="0">
                                              <p:val>
                                                <p:strVal val="0-#ppt_w/2"/>
                                              </p:val>
                                            </p:tav>
                                            <p:tav tm="100000">
                                              <p:val>
                                                <p:strVal val="#ppt_x"/>
                                              </p:val>
                                            </p:tav>
                                          </p:tavLst>
                                        </p:anim>
                                        <p:anim calcmode="lin" valueType="num" p14:bounceEnd="66667">
                                          <p:cBhvr additive="base">
                                            <p:cTn id="15" dur="10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14:presetBounceEnd="66667">
                                      <p:stCondLst>
                                        <p:cond delay="750"/>
                                      </p:stCondLst>
                                      <p:childTnLst>
                                        <p:set>
                                          <p:cBhvr>
                                            <p:cTn id="17" dur="1" fill="hold">
                                              <p:stCondLst>
                                                <p:cond delay="0"/>
                                              </p:stCondLst>
                                            </p:cTn>
                                            <p:tgtEl>
                                              <p:spTgt spid="14"/>
                                            </p:tgtEl>
                                            <p:attrNameLst>
                                              <p:attrName>style.visibility</p:attrName>
                                            </p:attrNameLst>
                                          </p:cBhvr>
                                          <p:to>
                                            <p:strVal val="visible"/>
                                          </p:to>
                                        </p:set>
                                        <p:anim calcmode="lin" valueType="num" p14:bounceEnd="66667">
                                          <p:cBhvr additive="base">
                                            <p:cTn id="18" dur="1000" fill="hold"/>
                                            <p:tgtEl>
                                              <p:spTgt spid="14"/>
                                            </p:tgtEl>
                                            <p:attrNameLst>
                                              <p:attrName>ppt_x</p:attrName>
                                            </p:attrNameLst>
                                          </p:cBhvr>
                                          <p:tavLst>
                                            <p:tav tm="0">
                                              <p:val>
                                                <p:strVal val="1+#ppt_w/2"/>
                                              </p:val>
                                            </p:tav>
                                            <p:tav tm="100000">
                                              <p:val>
                                                <p:strVal val="#ppt_x"/>
                                              </p:val>
                                            </p:tav>
                                          </p:tavLst>
                                        </p:anim>
                                        <p:anim calcmode="lin" valueType="num" p14:bounceEnd="66667">
                                          <p:cBhvr additive="base">
                                            <p:cTn id="19" dur="1000" fill="hold"/>
                                            <p:tgtEl>
                                              <p:spTgt spid="14"/>
                                            </p:tgtEl>
                                            <p:attrNameLst>
                                              <p:attrName>ppt_y</p:attrName>
                                            </p:attrNameLst>
                                          </p:cBhvr>
                                          <p:tavLst>
                                            <p:tav tm="0">
                                              <p:val>
                                                <p:strVal val="#ppt_y"/>
                                              </p:val>
                                            </p:tav>
                                            <p:tav tm="100000">
                                              <p:val>
                                                <p:strVal val="#ppt_y"/>
                                              </p:val>
                                            </p:tav>
                                          </p:tavLst>
                                        </p:anim>
                                      </p:childTnLst>
                                    </p:cTn>
                                  </p:par>
                                  <p:par>
                                    <p:cTn id="20" presetID="32" presetClass="emph" presetSubtype="0" repeatCount="3000" fill="hold" nodeType="withEffect">
                                      <p:stCondLst>
                                        <p:cond delay="75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par>
                                    <p:cTn id="26" presetID="32" presetClass="emph" presetSubtype="0" repeatCount="3000" fill="hold" nodeType="withEffect">
                                      <p:stCondLst>
                                        <p:cond delay="75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wd">
                                        <p:tmPct val="10000"/>
                                      </p:iterate>
                                      <p:childTnLst>
                                        <p:set>
                                          <p:cBhvr>
                                            <p:cTn id="35" dur="1" fill="hold">
                                              <p:stCondLst>
                                                <p:cond delay="0"/>
                                              </p:stCondLst>
                                            </p:cTn>
                                            <p:tgtEl>
                                              <p:spTgt spid="17"/>
                                            </p:tgtEl>
                                            <p:attrNameLst>
                                              <p:attrName>style.visibility</p:attrName>
                                            </p:attrNameLst>
                                          </p:cBhvr>
                                          <p:to>
                                            <p:strVal val="visible"/>
                                          </p:to>
                                        </p:set>
                                        <p:animEffect transition="in" filter="wipe(up)">
                                          <p:cBhvr>
                                            <p:cTn id="36" dur="75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iterate type="wd">
                                        <p:tmPct val="10000"/>
                                      </p:iterate>
                                      <p:childTnLst>
                                        <p:set>
                                          <p:cBhvr>
                                            <p:cTn id="40" dur="1" fill="hold">
                                              <p:stCondLst>
                                                <p:cond delay="0"/>
                                              </p:stCondLst>
                                            </p:cTn>
                                            <p:tgtEl>
                                              <p:spTgt spid="18"/>
                                            </p:tgtEl>
                                            <p:attrNameLst>
                                              <p:attrName>style.visibility</p:attrName>
                                            </p:attrNameLst>
                                          </p:cBhvr>
                                          <p:to>
                                            <p:strVal val="visible"/>
                                          </p:to>
                                        </p:set>
                                        <p:animEffect transition="in" filter="wipe(up)">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0" presetClass="entr" presetSubtype="0" fill="hold" nodeType="afterEffect">
                                      <p:stCondLst>
                                        <p:cond delay="250"/>
                                      </p:stCondLst>
                                      <p:childTnLst>
                                        <p:set>
                                          <p:cBhvr>
                                            <p:cTn id="10" dur="1" fill="hold">
                                              <p:stCondLst>
                                                <p:cond delay="0"/>
                                              </p:stCondLst>
                                            </p:cTn>
                                            <p:tgtEl>
                                              <p:spTgt spid="8"/>
                                            </p:tgtEl>
                                            <p:attrNameLst>
                                              <p:attrName>style.visibility</p:attrName>
                                            </p:attrNameLst>
                                          </p:cBhvr>
                                          <p:to>
                                            <p:strVal val="visible"/>
                                          </p:to>
                                        </p:set>
                                        <p:animEffect transition="in" filter="wedge">
                                          <p:cBhvr>
                                            <p:cTn id="11" dur="1000"/>
                                            <p:tgtEl>
                                              <p:spTgt spid="8"/>
                                            </p:tgtEl>
                                          </p:cBhvr>
                                        </p:animEffect>
                                      </p:childTnLst>
                                    </p:cTn>
                                  </p:par>
                                  <p:par>
                                    <p:cTn id="12" presetID="2" presetClass="entr" presetSubtype="8" fill="hold" nodeType="withEffect">
                                      <p:stCondLst>
                                        <p:cond delay="75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1000" fill="hold"/>
                                            <p:tgtEl>
                                              <p:spTgt spid="11"/>
                                            </p:tgtEl>
                                            <p:attrNameLst>
                                              <p:attrName>ppt_x</p:attrName>
                                            </p:attrNameLst>
                                          </p:cBhvr>
                                          <p:tavLst>
                                            <p:tav tm="0">
                                              <p:val>
                                                <p:strVal val="0-#ppt_w/2"/>
                                              </p:val>
                                            </p:tav>
                                            <p:tav tm="100000">
                                              <p:val>
                                                <p:strVal val="#ppt_x"/>
                                              </p:val>
                                            </p:tav>
                                          </p:tavLst>
                                        </p:anim>
                                        <p:anim calcmode="lin" valueType="num">
                                          <p:cBhvr additive="base">
                                            <p:cTn id="15" dur="10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75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000" fill="hold"/>
                                            <p:tgtEl>
                                              <p:spTgt spid="14"/>
                                            </p:tgtEl>
                                            <p:attrNameLst>
                                              <p:attrName>ppt_x</p:attrName>
                                            </p:attrNameLst>
                                          </p:cBhvr>
                                          <p:tavLst>
                                            <p:tav tm="0">
                                              <p:val>
                                                <p:strVal val="1+#ppt_w/2"/>
                                              </p:val>
                                            </p:tav>
                                            <p:tav tm="100000">
                                              <p:val>
                                                <p:strVal val="#ppt_x"/>
                                              </p:val>
                                            </p:tav>
                                          </p:tavLst>
                                        </p:anim>
                                        <p:anim calcmode="lin" valueType="num">
                                          <p:cBhvr additive="base">
                                            <p:cTn id="19" dur="1000" fill="hold"/>
                                            <p:tgtEl>
                                              <p:spTgt spid="14"/>
                                            </p:tgtEl>
                                            <p:attrNameLst>
                                              <p:attrName>ppt_y</p:attrName>
                                            </p:attrNameLst>
                                          </p:cBhvr>
                                          <p:tavLst>
                                            <p:tav tm="0">
                                              <p:val>
                                                <p:strVal val="#ppt_y"/>
                                              </p:val>
                                            </p:tav>
                                            <p:tav tm="100000">
                                              <p:val>
                                                <p:strVal val="#ppt_y"/>
                                              </p:val>
                                            </p:tav>
                                          </p:tavLst>
                                        </p:anim>
                                      </p:childTnLst>
                                    </p:cTn>
                                  </p:par>
                                  <p:par>
                                    <p:cTn id="20" presetID="32" presetClass="emph" presetSubtype="0" repeatCount="3000" fill="hold" nodeType="withEffect">
                                      <p:stCondLst>
                                        <p:cond delay="750"/>
                                      </p:stCondLst>
                                      <p:childTnLst>
                                        <p:animRot by="120000">
                                          <p:cBhvr>
                                            <p:cTn id="21" dur="100" fill="hold">
                                              <p:stCondLst>
                                                <p:cond delay="0"/>
                                              </p:stCondLst>
                                            </p:cTn>
                                            <p:tgtEl>
                                              <p:spTgt spid="14"/>
                                            </p:tgtEl>
                                            <p:attrNameLst>
                                              <p:attrName>r</p:attrName>
                                            </p:attrNameLst>
                                          </p:cBhvr>
                                        </p:animRot>
                                        <p:animRot by="-240000">
                                          <p:cBhvr>
                                            <p:cTn id="22" dur="200" fill="hold">
                                              <p:stCondLst>
                                                <p:cond delay="200"/>
                                              </p:stCondLst>
                                            </p:cTn>
                                            <p:tgtEl>
                                              <p:spTgt spid="14"/>
                                            </p:tgtEl>
                                            <p:attrNameLst>
                                              <p:attrName>r</p:attrName>
                                            </p:attrNameLst>
                                          </p:cBhvr>
                                        </p:animRot>
                                        <p:animRot by="240000">
                                          <p:cBhvr>
                                            <p:cTn id="23" dur="200" fill="hold">
                                              <p:stCondLst>
                                                <p:cond delay="400"/>
                                              </p:stCondLst>
                                            </p:cTn>
                                            <p:tgtEl>
                                              <p:spTgt spid="14"/>
                                            </p:tgtEl>
                                            <p:attrNameLst>
                                              <p:attrName>r</p:attrName>
                                            </p:attrNameLst>
                                          </p:cBhvr>
                                        </p:animRot>
                                        <p:animRot by="-240000">
                                          <p:cBhvr>
                                            <p:cTn id="24" dur="200" fill="hold">
                                              <p:stCondLst>
                                                <p:cond delay="600"/>
                                              </p:stCondLst>
                                            </p:cTn>
                                            <p:tgtEl>
                                              <p:spTgt spid="14"/>
                                            </p:tgtEl>
                                            <p:attrNameLst>
                                              <p:attrName>r</p:attrName>
                                            </p:attrNameLst>
                                          </p:cBhvr>
                                        </p:animRot>
                                        <p:animRot by="120000">
                                          <p:cBhvr>
                                            <p:cTn id="25" dur="200" fill="hold">
                                              <p:stCondLst>
                                                <p:cond delay="800"/>
                                              </p:stCondLst>
                                            </p:cTn>
                                            <p:tgtEl>
                                              <p:spTgt spid="14"/>
                                            </p:tgtEl>
                                            <p:attrNameLst>
                                              <p:attrName>r</p:attrName>
                                            </p:attrNameLst>
                                          </p:cBhvr>
                                        </p:animRot>
                                      </p:childTnLst>
                                    </p:cTn>
                                  </p:par>
                                  <p:par>
                                    <p:cTn id="26" presetID="32" presetClass="emph" presetSubtype="0" repeatCount="3000" fill="hold" nodeType="withEffect">
                                      <p:stCondLst>
                                        <p:cond delay="750"/>
                                      </p:stCondLst>
                                      <p:childTnLst>
                                        <p:animRot by="120000">
                                          <p:cBhvr>
                                            <p:cTn id="27" dur="100" fill="hold">
                                              <p:stCondLst>
                                                <p:cond delay="0"/>
                                              </p:stCondLst>
                                            </p:cTn>
                                            <p:tgtEl>
                                              <p:spTgt spid="11"/>
                                            </p:tgtEl>
                                            <p:attrNameLst>
                                              <p:attrName>r</p:attrName>
                                            </p:attrNameLst>
                                          </p:cBhvr>
                                        </p:animRot>
                                        <p:animRot by="-240000">
                                          <p:cBhvr>
                                            <p:cTn id="28" dur="200" fill="hold">
                                              <p:stCondLst>
                                                <p:cond delay="200"/>
                                              </p:stCondLst>
                                            </p:cTn>
                                            <p:tgtEl>
                                              <p:spTgt spid="11"/>
                                            </p:tgtEl>
                                            <p:attrNameLst>
                                              <p:attrName>r</p:attrName>
                                            </p:attrNameLst>
                                          </p:cBhvr>
                                        </p:animRot>
                                        <p:animRot by="240000">
                                          <p:cBhvr>
                                            <p:cTn id="29" dur="200" fill="hold">
                                              <p:stCondLst>
                                                <p:cond delay="400"/>
                                              </p:stCondLst>
                                            </p:cTn>
                                            <p:tgtEl>
                                              <p:spTgt spid="11"/>
                                            </p:tgtEl>
                                            <p:attrNameLst>
                                              <p:attrName>r</p:attrName>
                                            </p:attrNameLst>
                                          </p:cBhvr>
                                        </p:animRot>
                                        <p:animRot by="-240000">
                                          <p:cBhvr>
                                            <p:cTn id="30" dur="200" fill="hold">
                                              <p:stCondLst>
                                                <p:cond delay="600"/>
                                              </p:stCondLst>
                                            </p:cTn>
                                            <p:tgtEl>
                                              <p:spTgt spid="11"/>
                                            </p:tgtEl>
                                            <p:attrNameLst>
                                              <p:attrName>r</p:attrName>
                                            </p:attrNameLst>
                                          </p:cBhvr>
                                        </p:animRot>
                                        <p:animRot by="120000">
                                          <p:cBhvr>
                                            <p:cTn id="31" dur="200" fill="hold">
                                              <p:stCondLst>
                                                <p:cond delay="800"/>
                                              </p:stCondLst>
                                            </p:cTn>
                                            <p:tgtEl>
                                              <p:spTgt spid="11"/>
                                            </p:tgtEl>
                                            <p:attrNameLst>
                                              <p:attrName>r</p:attrName>
                                            </p:attrNameLst>
                                          </p:cBhvr>
                                        </p:animRo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iterate type="wd">
                                        <p:tmPct val="10000"/>
                                      </p:iterate>
                                      <p:childTnLst>
                                        <p:set>
                                          <p:cBhvr>
                                            <p:cTn id="35" dur="1" fill="hold">
                                              <p:stCondLst>
                                                <p:cond delay="0"/>
                                              </p:stCondLst>
                                            </p:cTn>
                                            <p:tgtEl>
                                              <p:spTgt spid="17"/>
                                            </p:tgtEl>
                                            <p:attrNameLst>
                                              <p:attrName>style.visibility</p:attrName>
                                            </p:attrNameLst>
                                          </p:cBhvr>
                                          <p:to>
                                            <p:strVal val="visible"/>
                                          </p:to>
                                        </p:set>
                                        <p:animEffect transition="in" filter="wipe(up)">
                                          <p:cBhvr>
                                            <p:cTn id="36" dur="75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iterate type="wd">
                                        <p:tmPct val="10000"/>
                                      </p:iterate>
                                      <p:childTnLst>
                                        <p:set>
                                          <p:cBhvr>
                                            <p:cTn id="40" dur="1" fill="hold">
                                              <p:stCondLst>
                                                <p:cond delay="0"/>
                                              </p:stCondLst>
                                            </p:cTn>
                                            <p:tgtEl>
                                              <p:spTgt spid="18"/>
                                            </p:tgtEl>
                                            <p:attrNameLst>
                                              <p:attrName>style.visibility</p:attrName>
                                            </p:attrNameLst>
                                          </p:cBhvr>
                                          <p:to>
                                            <p:strVal val="visible"/>
                                          </p:to>
                                        </p:set>
                                        <p:animEffect transition="in" filter="wipe(up)">
                                          <p:cBhvr>
                                            <p:cTn id="41"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65715"/>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B052D0C-8E6D-1BA2-D5A4-4CE127A02CB1}"/>
              </a:ext>
            </a:extLst>
          </p:cNvPr>
          <p:cNvSpPr txBox="1">
            <a:spLocks noChangeArrowheads="1"/>
          </p:cNvSpPr>
          <p:nvPr/>
        </p:nvSpPr>
        <p:spPr bwMode="auto">
          <a:xfrm>
            <a:off x="2242624" y="131450"/>
            <a:ext cx="8223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a:solidFill>
                  <a:srgbClr val="C00000"/>
                </a:solidFill>
                <a:latin typeface="Cambria" panose="02040503050406030204" pitchFamily="18" charset="0"/>
                <a:ea typeface="Cambria" panose="02040503050406030204" pitchFamily="18" charset="0"/>
                <a:cs typeface="Arial" panose="020B0604020202020204" pitchFamily="34" charset="0"/>
              </a:rPr>
              <a:t>Một số biểu hiện của tư duy độc lập</a:t>
            </a:r>
            <a:endParaRPr lang="en-US" altLang="en-US" b="1">
              <a:solidFill>
                <a:srgbClr val="C00000"/>
              </a:solidFill>
              <a:latin typeface="Cambria" panose="02040503050406030204" pitchFamily="18" charset="0"/>
              <a:ea typeface="Cambria" panose="02040503050406030204" pitchFamily="18" charset="0"/>
              <a:cs typeface="Arial" panose="020B0604020202020204" pitchFamily="34" charset="0"/>
            </a:endParaRPr>
          </a:p>
        </p:txBody>
      </p:sp>
      <p:sp>
        <p:nvSpPr>
          <p:cNvPr id="42" name="Rounded Rectangle 27">
            <a:extLst>
              <a:ext uri="{FF2B5EF4-FFF2-40B4-BE49-F238E27FC236}">
                <a16:creationId xmlns:a16="http://schemas.microsoft.com/office/drawing/2014/main" id="{6D11029C-0728-A1A7-4976-98D6D1153B4E}"/>
              </a:ext>
            </a:extLst>
          </p:cNvPr>
          <p:cNvSpPr/>
          <p:nvPr/>
        </p:nvSpPr>
        <p:spPr>
          <a:xfrm>
            <a:off x="443988" y="1284879"/>
            <a:ext cx="3612543" cy="440472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Times New Roman" panose="02020603050405020304" pitchFamily="18" charset="0"/>
              <a:ea typeface="Cambria Math" pitchFamily="18" charset="0"/>
              <a:cs typeface="Times New Roman" panose="02020603050405020304" pitchFamily="18" charset="0"/>
            </a:endParaRPr>
          </a:p>
        </p:txBody>
      </p:sp>
      <p:sp>
        <p:nvSpPr>
          <p:cNvPr id="43" name="Rounded Rectangle 29">
            <a:extLst>
              <a:ext uri="{FF2B5EF4-FFF2-40B4-BE49-F238E27FC236}">
                <a16:creationId xmlns:a16="http://schemas.microsoft.com/office/drawing/2014/main" id="{A57A36B2-8077-06D3-6275-4BF8EE7A926D}"/>
              </a:ext>
            </a:extLst>
          </p:cNvPr>
          <p:cNvSpPr/>
          <p:nvPr/>
        </p:nvSpPr>
        <p:spPr>
          <a:xfrm>
            <a:off x="614314" y="1410170"/>
            <a:ext cx="3325937" cy="84018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latin typeface="Times New Roman" panose="02020603050405020304" pitchFamily="18" charset="0"/>
                <a:ea typeface="Cambria Math" pitchFamily="18" charset="0"/>
                <a:cs typeface="Times New Roman" panose="02020603050405020304" pitchFamily="18" charset="0"/>
              </a:rPr>
              <a:t>Tư duy độc lập trong giải quyết vấn đề</a:t>
            </a:r>
            <a:endParaRPr lang="en-US" sz="2200" b="1" dirty="0">
              <a:latin typeface="Times New Roman" panose="02020603050405020304" pitchFamily="18" charset="0"/>
              <a:ea typeface="Cambria Math" pitchFamily="18" charset="0"/>
              <a:cs typeface="Times New Roman" panose="02020603050405020304" pitchFamily="18" charset="0"/>
            </a:endParaRPr>
          </a:p>
        </p:txBody>
      </p:sp>
      <p:sp>
        <p:nvSpPr>
          <p:cNvPr id="44" name="Rounded Rectangle 36">
            <a:extLst>
              <a:ext uri="{FF2B5EF4-FFF2-40B4-BE49-F238E27FC236}">
                <a16:creationId xmlns:a16="http://schemas.microsoft.com/office/drawing/2014/main" id="{37B2045D-0767-F113-3921-7D852F01DF42}"/>
              </a:ext>
            </a:extLst>
          </p:cNvPr>
          <p:cNvSpPr/>
          <p:nvPr/>
        </p:nvSpPr>
        <p:spPr>
          <a:xfrm>
            <a:off x="4232016" y="1284879"/>
            <a:ext cx="3612543" cy="440472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Times New Roman" panose="02020603050405020304" pitchFamily="18" charset="0"/>
              <a:ea typeface="Cambria Math" pitchFamily="18" charset="0"/>
              <a:cs typeface="Times New Roman" panose="02020603050405020304" pitchFamily="18" charset="0"/>
            </a:endParaRPr>
          </a:p>
        </p:txBody>
      </p:sp>
      <p:sp>
        <p:nvSpPr>
          <p:cNvPr id="45" name="Rounded Rectangle 38">
            <a:extLst>
              <a:ext uri="{FF2B5EF4-FFF2-40B4-BE49-F238E27FC236}">
                <a16:creationId xmlns:a16="http://schemas.microsoft.com/office/drawing/2014/main" id="{066E578C-4D89-78F3-39BD-7233DA389F6B}"/>
              </a:ext>
            </a:extLst>
          </p:cNvPr>
          <p:cNvSpPr/>
          <p:nvPr/>
        </p:nvSpPr>
        <p:spPr>
          <a:xfrm>
            <a:off x="4323855" y="1410169"/>
            <a:ext cx="3482664" cy="840180"/>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latin typeface="Times New Roman" panose="02020603050405020304" pitchFamily="18" charset="0"/>
                <a:ea typeface="Cambria Math" pitchFamily="18" charset="0"/>
                <a:cs typeface="Times New Roman" panose="02020603050405020304" pitchFamily="18" charset="0"/>
              </a:rPr>
              <a:t>Tư duy độc lập trong đánh giá các hiện tượng</a:t>
            </a:r>
            <a:endParaRPr lang="en-US" sz="2200" b="1" dirty="0">
              <a:latin typeface="Times New Roman" panose="02020603050405020304" pitchFamily="18" charset="0"/>
              <a:ea typeface="Cambria Math"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791D2AD4-D7DD-0FAC-063E-9524F9FB407F}"/>
              </a:ext>
            </a:extLst>
          </p:cNvPr>
          <p:cNvSpPr txBox="1"/>
          <p:nvPr/>
        </p:nvSpPr>
        <p:spPr>
          <a:xfrm>
            <a:off x="4323855" y="2419698"/>
            <a:ext cx="3482664" cy="2462213"/>
          </a:xfrm>
          <a:prstGeom prst="rect">
            <a:avLst/>
          </a:prstGeom>
          <a:noFill/>
        </p:spPr>
        <p:txBody>
          <a:bodyPr wrap="square" rtlCol="0">
            <a:spAutoFit/>
          </a:bodyPr>
          <a:lstStyle/>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Có quan điểm nhìn nhận riêng về các hiện tượng xảy ra.</a:t>
            </a:r>
            <a:endParaRPr lang="en-US"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endParaRPr lang="vi-VN"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Việc đánh giá không bị tác động bởi ngoại cảnh.</a:t>
            </a:r>
          </a:p>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a:t>
            </a:r>
          </a:p>
        </p:txBody>
      </p:sp>
      <p:sp>
        <p:nvSpPr>
          <p:cNvPr id="47" name="TextBox 46">
            <a:extLst>
              <a:ext uri="{FF2B5EF4-FFF2-40B4-BE49-F238E27FC236}">
                <a16:creationId xmlns:a16="http://schemas.microsoft.com/office/drawing/2014/main" id="{A5303F12-EB83-D4BF-6376-89AD671B66D1}"/>
              </a:ext>
            </a:extLst>
          </p:cNvPr>
          <p:cNvSpPr txBox="1"/>
          <p:nvPr/>
        </p:nvSpPr>
        <p:spPr>
          <a:xfrm>
            <a:off x="533829" y="2444771"/>
            <a:ext cx="3482664" cy="3139321"/>
          </a:xfrm>
          <a:prstGeom prst="rect">
            <a:avLst/>
          </a:prstGeom>
          <a:noFill/>
        </p:spPr>
        <p:txBody>
          <a:bodyPr wrap="square" rtlCol="0">
            <a:spAutoFit/>
          </a:bodyPr>
          <a:lstStyle/>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Nhận diện được vấn đề theo cách riêng của mình.</a:t>
            </a:r>
            <a:endParaRPr lang="en-US"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endParaRPr lang="vi-VN"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Chủ động tự tìm cách giải quyết vấn đề.</a:t>
            </a:r>
            <a:endParaRPr lang="en-US"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endParaRPr lang="vi-VN"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Đánh giá một cách độc lập, hiệu quả các cách giải quyết.</a:t>
            </a:r>
          </a:p>
        </p:txBody>
      </p:sp>
      <p:sp>
        <p:nvSpPr>
          <p:cNvPr id="52" name="Rounded Rectangle 36">
            <a:extLst>
              <a:ext uri="{FF2B5EF4-FFF2-40B4-BE49-F238E27FC236}">
                <a16:creationId xmlns:a16="http://schemas.microsoft.com/office/drawing/2014/main" id="{31E55A37-B9E7-0261-A23B-3E75435979BC}"/>
              </a:ext>
            </a:extLst>
          </p:cNvPr>
          <p:cNvSpPr/>
          <p:nvPr/>
        </p:nvSpPr>
        <p:spPr>
          <a:xfrm>
            <a:off x="8045729" y="1284879"/>
            <a:ext cx="3612543" cy="440472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latin typeface="Times New Roman" panose="02020603050405020304" pitchFamily="18" charset="0"/>
              <a:ea typeface="Cambria Math" pitchFamily="18" charset="0"/>
              <a:cs typeface="Times New Roman" panose="02020603050405020304" pitchFamily="18" charset="0"/>
            </a:endParaRPr>
          </a:p>
        </p:txBody>
      </p:sp>
      <p:sp>
        <p:nvSpPr>
          <p:cNvPr id="53" name="Rounded Rectangle 38">
            <a:extLst>
              <a:ext uri="{FF2B5EF4-FFF2-40B4-BE49-F238E27FC236}">
                <a16:creationId xmlns:a16="http://schemas.microsoft.com/office/drawing/2014/main" id="{3ADF1E92-AD17-07AA-826E-57D2019062C6}"/>
              </a:ext>
            </a:extLst>
          </p:cNvPr>
          <p:cNvSpPr/>
          <p:nvPr/>
        </p:nvSpPr>
        <p:spPr>
          <a:xfrm>
            <a:off x="8137568" y="1410169"/>
            <a:ext cx="3482664" cy="8401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a:latin typeface="Times New Roman" panose="02020603050405020304" pitchFamily="18" charset="0"/>
                <a:ea typeface="Cambria Math" pitchFamily="18" charset="0"/>
                <a:cs typeface="Times New Roman" panose="02020603050405020304" pitchFamily="18" charset="0"/>
              </a:rPr>
              <a:t>Tư duy độc lập trong tiếp nhận và sàng lọc thông tin</a:t>
            </a:r>
            <a:endParaRPr lang="en-US" sz="2200" b="1" dirty="0">
              <a:latin typeface="Times New Roman" panose="02020603050405020304" pitchFamily="18" charset="0"/>
              <a:ea typeface="Cambria Math"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14DC171-F726-71CE-50BD-BEC63857F837}"/>
              </a:ext>
            </a:extLst>
          </p:cNvPr>
          <p:cNvSpPr txBox="1"/>
          <p:nvPr/>
        </p:nvSpPr>
        <p:spPr>
          <a:xfrm>
            <a:off x="8137568" y="2419698"/>
            <a:ext cx="3482664" cy="2800767"/>
          </a:xfrm>
          <a:prstGeom prst="rect">
            <a:avLst/>
          </a:prstGeom>
          <a:noFill/>
        </p:spPr>
        <p:txBody>
          <a:bodyPr wrap="square" rtlCol="0">
            <a:spAutoFit/>
          </a:bodyPr>
          <a:lstStyle/>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Lắng nghe ý kiến của mọi người và sàng lọc theo quan điểm của mình.</a:t>
            </a:r>
            <a:endParaRPr lang="en-US"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endParaRPr lang="vi-VN" sz="2200" b="1">
              <a:solidFill>
                <a:srgbClr val="002060"/>
              </a:solidFill>
              <a:latin typeface="Times New Roman" panose="02020603050405020304" pitchFamily="18" charset="0"/>
              <a:ea typeface="Cambria Math" pitchFamily="18" charset="0"/>
              <a:cs typeface="Times New Roman" panose="02020603050405020304" pitchFamily="18" charset="0"/>
            </a:endParaRPr>
          </a:p>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Chủ động chọn lọc và lĩnh hội kiến thức cần cho mình.</a:t>
            </a:r>
          </a:p>
          <a:p>
            <a:pPr lvl="0" algn="just"/>
            <a:r>
              <a:rPr lang="vi-VN" sz="2200" b="1">
                <a:solidFill>
                  <a:srgbClr val="002060"/>
                </a:solidFill>
                <a:latin typeface="Times New Roman" panose="02020603050405020304" pitchFamily="18" charset="0"/>
                <a:ea typeface="Cambria Math" pitchFamily="18" charset="0"/>
                <a:cs typeface="Times New Roman" panose="02020603050405020304" pitchFamily="18" charset="0"/>
              </a:rPr>
              <a:t>+ ...</a:t>
            </a:r>
          </a:p>
        </p:txBody>
      </p:sp>
    </p:spTree>
    <p:extLst>
      <p:ext uri="{BB962C8B-B14F-4D97-AF65-F5344CB8AC3E}">
        <p14:creationId xmlns:p14="http://schemas.microsoft.com/office/powerpoint/2010/main" val="200870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ppt_x"/>
                                          </p:val>
                                        </p:tav>
                                        <p:tav tm="100000">
                                          <p:val>
                                            <p:strVal val="#ppt_x"/>
                                          </p:val>
                                        </p:tav>
                                      </p:tavLst>
                                    </p:anim>
                                    <p:anim calcmode="lin" valueType="num">
                                      <p:cBhvr additive="base">
                                        <p:cTn id="16"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arn(inVertical)">
                                      <p:cBhvr>
                                        <p:cTn id="21" dur="500"/>
                                        <p:tgtEl>
                                          <p:spTgt spid="45"/>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barn(inVertical)">
                                      <p:cBhvr>
                                        <p:cTn id="34" dur="500"/>
                                        <p:tgtEl>
                                          <p:spTgt spid="53"/>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down)">
                                      <p:cBhvr>
                                        <p:cTn id="42"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p:bldP spid="47" grpId="0"/>
      <p:bldP spid="52" grpId="0" animBg="1"/>
      <p:bldP spid="53" grpId="0" animBg="1"/>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126675"/>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13679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6280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B052D0C-8E6D-1BA2-D5A4-4CE127A02CB1}"/>
              </a:ext>
            </a:extLst>
          </p:cNvPr>
          <p:cNvSpPr txBox="1">
            <a:spLocks noChangeArrowheads="1"/>
          </p:cNvSpPr>
          <p:nvPr/>
        </p:nvSpPr>
        <p:spPr bwMode="auto">
          <a:xfrm>
            <a:off x="2242624" y="192410"/>
            <a:ext cx="8223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a:solidFill>
                  <a:srgbClr val="C00000"/>
                </a:solidFill>
                <a:latin typeface="Cambria" panose="02040503050406030204" pitchFamily="18" charset="0"/>
                <a:ea typeface="Cambria" panose="02040503050406030204" pitchFamily="18" charset="0"/>
                <a:cs typeface="Arial" panose="020B0604020202020204" pitchFamily="34" charset="0"/>
              </a:rPr>
              <a:t>Giải thích các biểu hiện của tư duy độc lập</a:t>
            </a:r>
            <a:r>
              <a:rPr lang="en-US" altLang="en-US" b="1">
                <a:solidFill>
                  <a:srgbClr val="C00000"/>
                </a:solidFill>
                <a:latin typeface="Cambria" panose="02040503050406030204" pitchFamily="18" charset="0"/>
                <a:ea typeface="Cambria" panose="02040503050406030204" pitchFamily="18" charset="0"/>
                <a:cs typeface="Arial" panose="020B0604020202020204" pitchFamily="34" charset="0"/>
              </a:rPr>
              <a:t> </a:t>
            </a:r>
          </a:p>
        </p:txBody>
      </p:sp>
      <p:pic>
        <p:nvPicPr>
          <p:cNvPr id="7" name="Picture 6">
            <a:extLst>
              <a:ext uri="{FF2B5EF4-FFF2-40B4-BE49-F238E27FC236}">
                <a16:creationId xmlns:a16="http://schemas.microsoft.com/office/drawing/2014/main" id="{6E173AFE-417D-0050-F390-00A1AEA724AD}"/>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b="3262"/>
          <a:stretch/>
        </p:blipFill>
        <p:spPr>
          <a:xfrm flipH="1">
            <a:off x="7664537" y="1148638"/>
            <a:ext cx="4571988" cy="5832000"/>
          </a:xfrm>
          <a:prstGeom prst="rect">
            <a:avLst/>
          </a:prstGeom>
        </p:spPr>
      </p:pic>
      <p:sp>
        <p:nvSpPr>
          <p:cNvPr id="8" name="Rectangle: Rounded Corners 7">
            <a:extLst>
              <a:ext uri="{FF2B5EF4-FFF2-40B4-BE49-F238E27FC236}">
                <a16:creationId xmlns:a16="http://schemas.microsoft.com/office/drawing/2014/main" id="{8AB41E7F-9E7B-D8A6-8428-38029261CF0A}"/>
              </a:ext>
            </a:extLst>
          </p:cNvPr>
          <p:cNvSpPr/>
          <p:nvPr/>
        </p:nvSpPr>
        <p:spPr>
          <a:xfrm>
            <a:off x="372889" y="1148638"/>
            <a:ext cx="7560000" cy="4549385"/>
          </a:xfrm>
          <a:custGeom>
            <a:avLst/>
            <a:gdLst>
              <a:gd name="connsiteX0" fmla="*/ 0 w 7560000"/>
              <a:gd name="connsiteY0" fmla="*/ 686912 h 4549385"/>
              <a:gd name="connsiteX1" fmla="*/ 686912 w 7560000"/>
              <a:gd name="connsiteY1" fmla="*/ 0 h 4549385"/>
              <a:gd name="connsiteX2" fmla="*/ 6873088 w 7560000"/>
              <a:gd name="connsiteY2" fmla="*/ 0 h 4549385"/>
              <a:gd name="connsiteX3" fmla="*/ 7560000 w 7560000"/>
              <a:gd name="connsiteY3" fmla="*/ 686912 h 4549385"/>
              <a:gd name="connsiteX4" fmla="*/ 7560000 w 7560000"/>
              <a:gd name="connsiteY4" fmla="*/ 3862473 h 4549385"/>
              <a:gd name="connsiteX5" fmla="*/ 6873088 w 7560000"/>
              <a:gd name="connsiteY5" fmla="*/ 4549385 h 4549385"/>
              <a:gd name="connsiteX6" fmla="*/ 686912 w 7560000"/>
              <a:gd name="connsiteY6" fmla="*/ 4549385 h 4549385"/>
              <a:gd name="connsiteX7" fmla="*/ 0 w 7560000"/>
              <a:gd name="connsiteY7" fmla="*/ 3862473 h 4549385"/>
              <a:gd name="connsiteX8" fmla="*/ 0 w 7560000"/>
              <a:gd name="connsiteY8" fmla="*/ 686912 h 454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0" h="4549385" fill="none" extrusionOk="0">
                <a:moveTo>
                  <a:pt x="0" y="686912"/>
                </a:moveTo>
                <a:cubicBezTo>
                  <a:pt x="-16073" y="340632"/>
                  <a:pt x="312646" y="46649"/>
                  <a:pt x="686912" y="0"/>
                </a:cubicBezTo>
                <a:cubicBezTo>
                  <a:pt x="3106112" y="148782"/>
                  <a:pt x="4194179" y="129548"/>
                  <a:pt x="6873088" y="0"/>
                </a:cubicBezTo>
                <a:cubicBezTo>
                  <a:pt x="7258508" y="15298"/>
                  <a:pt x="7570632" y="321576"/>
                  <a:pt x="7560000" y="686912"/>
                </a:cubicBezTo>
                <a:cubicBezTo>
                  <a:pt x="7476068" y="2214909"/>
                  <a:pt x="7492594" y="3068460"/>
                  <a:pt x="7560000" y="3862473"/>
                </a:cubicBezTo>
                <a:cubicBezTo>
                  <a:pt x="7589689" y="4272907"/>
                  <a:pt x="7247824" y="4546610"/>
                  <a:pt x="6873088" y="4549385"/>
                </a:cubicBezTo>
                <a:cubicBezTo>
                  <a:pt x="5605606" y="4405024"/>
                  <a:pt x="2520262" y="4536176"/>
                  <a:pt x="686912" y="4549385"/>
                </a:cubicBezTo>
                <a:cubicBezTo>
                  <a:pt x="289335" y="4554237"/>
                  <a:pt x="953" y="4171997"/>
                  <a:pt x="0" y="3862473"/>
                </a:cubicBezTo>
                <a:cubicBezTo>
                  <a:pt x="-18676" y="2716139"/>
                  <a:pt x="-12372" y="1026511"/>
                  <a:pt x="0" y="686912"/>
                </a:cubicBezTo>
                <a:close/>
              </a:path>
              <a:path w="7560000" h="4549385" stroke="0" extrusionOk="0">
                <a:moveTo>
                  <a:pt x="0" y="686912"/>
                </a:moveTo>
                <a:cubicBezTo>
                  <a:pt x="36415" y="322199"/>
                  <a:pt x="304310" y="44985"/>
                  <a:pt x="686912" y="0"/>
                </a:cubicBezTo>
                <a:cubicBezTo>
                  <a:pt x="1329330" y="91329"/>
                  <a:pt x="6205643" y="61632"/>
                  <a:pt x="6873088" y="0"/>
                </a:cubicBezTo>
                <a:cubicBezTo>
                  <a:pt x="7322224" y="-11623"/>
                  <a:pt x="7562316" y="297350"/>
                  <a:pt x="7560000" y="686912"/>
                </a:cubicBezTo>
                <a:cubicBezTo>
                  <a:pt x="7614309" y="1498931"/>
                  <a:pt x="7469283" y="2557990"/>
                  <a:pt x="7560000" y="3862473"/>
                </a:cubicBezTo>
                <a:cubicBezTo>
                  <a:pt x="7614841" y="4252193"/>
                  <a:pt x="7221593" y="4587097"/>
                  <a:pt x="6873088" y="4549385"/>
                </a:cubicBezTo>
                <a:cubicBezTo>
                  <a:pt x="3942391" y="4563529"/>
                  <a:pt x="2318465" y="4528806"/>
                  <a:pt x="686912" y="4549385"/>
                </a:cubicBezTo>
                <a:cubicBezTo>
                  <a:pt x="284132" y="4577472"/>
                  <a:pt x="-12282" y="4228076"/>
                  <a:pt x="0" y="3862473"/>
                </a:cubicBezTo>
                <a:cubicBezTo>
                  <a:pt x="-161588" y="3315164"/>
                  <a:pt x="49457" y="1024035"/>
                  <a:pt x="0" y="686912"/>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79FD754-BEBF-B7B4-9EAE-38A0D089FC06}"/>
              </a:ext>
            </a:extLst>
          </p:cNvPr>
          <p:cNvSpPr txBox="1"/>
          <p:nvPr/>
        </p:nvSpPr>
        <p:spPr>
          <a:xfrm>
            <a:off x="750983" y="1435134"/>
            <a:ext cx="6991350" cy="1015663"/>
          </a:xfrm>
          <a:prstGeom prst="rect">
            <a:avLst/>
          </a:prstGeom>
          <a:noFill/>
        </p:spPr>
        <p:txBody>
          <a:bodyPr wrap="square">
            <a:spAutoFit/>
          </a:bodyPr>
          <a:lstStyle/>
          <a:p>
            <a:pPr lvl="0" algn="ctr">
              <a:defRPr/>
            </a:pPr>
            <a:r>
              <a:rPr lang="vi-VN" sz="3000" b="1">
                <a:solidFill>
                  <a:srgbClr val="7030A0"/>
                </a:solidFill>
                <a:latin typeface="Cambria" panose="02040503050406030204" pitchFamily="18" charset="0"/>
                <a:ea typeface="Cambria" panose="02040503050406030204" pitchFamily="18" charset="0"/>
              </a:rPr>
              <a:t>Tham khảo ý kiến của mọi người về vấn đề mình đang suy nghĩ</a:t>
            </a:r>
            <a:endPar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6420772C-860A-234D-7F11-CEB1F20B9D28}"/>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7200"/>
                    </a14:imgEffect>
                  </a14:imgLayer>
                </a14:imgProps>
              </a:ext>
            </a:extLst>
          </a:blip>
          <a:stretch>
            <a:fillRect/>
          </a:stretch>
        </p:blipFill>
        <p:spPr>
          <a:xfrm>
            <a:off x="8592274" y="2043625"/>
            <a:ext cx="3455232" cy="4752000"/>
          </a:xfrm>
          <a:prstGeom prst="rect">
            <a:avLst/>
          </a:prstGeom>
        </p:spPr>
      </p:pic>
      <p:pic>
        <p:nvPicPr>
          <p:cNvPr id="14" name="Picture 13">
            <a:extLst>
              <a:ext uri="{FF2B5EF4-FFF2-40B4-BE49-F238E27FC236}">
                <a16:creationId xmlns:a16="http://schemas.microsoft.com/office/drawing/2014/main" id="{747A9754-6237-29F4-6A63-6DFD58048237}"/>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7200"/>
                    </a14:imgEffect>
                  </a14:imgLayer>
                </a14:imgProps>
              </a:ext>
            </a:extLst>
          </a:blip>
          <a:stretch>
            <a:fillRect/>
          </a:stretch>
        </p:blipFill>
        <p:spPr>
          <a:xfrm>
            <a:off x="10793916" y="4495091"/>
            <a:ext cx="1565673" cy="1872000"/>
          </a:xfrm>
          <a:prstGeom prst="rect">
            <a:avLst/>
          </a:prstGeom>
        </p:spPr>
      </p:pic>
      <p:pic>
        <p:nvPicPr>
          <p:cNvPr id="15" name="Picture 14">
            <a:extLst>
              <a:ext uri="{FF2B5EF4-FFF2-40B4-BE49-F238E27FC236}">
                <a16:creationId xmlns:a16="http://schemas.microsoft.com/office/drawing/2014/main" id="{1B402954-107E-6804-5F10-EFB5181D0515}"/>
              </a:ext>
            </a:extLst>
          </p:cNvPr>
          <p:cNvPicPr>
            <a:picLocks noChangeAspect="1"/>
          </p:cNvPicPr>
          <p:nvPr/>
        </p:nvPicPr>
        <p:blipFill>
          <a:blip r:embed="rId13">
            <a:extLst>
              <a:ext uri="{BEBA8EAE-BF5A-486C-A8C5-ECC9F3942E4B}">
                <a14:imgProps xmlns:a14="http://schemas.microsoft.com/office/drawing/2010/main">
                  <a14:imgLayer r:embed="rId14">
                    <a14:imgEffect>
                      <a14:colorTemperature colorTemp="7200"/>
                    </a14:imgEffect>
                  </a14:imgLayer>
                </a14:imgProps>
              </a:ext>
            </a:extLst>
          </a:blip>
          <a:stretch>
            <a:fillRect/>
          </a:stretch>
        </p:blipFill>
        <p:spPr>
          <a:xfrm>
            <a:off x="7451357" y="4619804"/>
            <a:ext cx="1704585" cy="1872000"/>
          </a:xfrm>
          <a:prstGeom prst="rect">
            <a:avLst/>
          </a:prstGeom>
        </p:spPr>
      </p:pic>
      <p:sp>
        <p:nvSpPr>
          <p:cNvPr id="16" name="TextBox 15">
            <a:extLst>
              <a:ext uri="{FF2B5EF4-FFF2-40B4-BE49-F238E27FC236}">
                <a16:creationId xmlns:a16="http://schemas.microsoft.com/office/drawing/2014/main" id="{DC258C93-EF46-96D0-3529-23C7CC233C7F}"/>
              </a:ext>
            </a:extLst>
          </p:cNvPr>
          <p:cNvSpPr txBox="1"/>
          <p:nvPr/>
        </p:nvSpPr>
        <p:spPr>
          <a:xfrm>
            <a:off x="646202" y="2758734"/>
            <a:ext cx="7043884" cy="2400657"/>
          </a:xfrm>
          <a:prstGeom prst="rect">
            <a:avLst/>
          </a:prstGeom>
          <a:noFill/>
        </p:spPr>
        <p:txBody>
          <a:bodyPr wrap="square">
            <a:spAutoFit/>
          </a:bodyPr>
          <a:lstStyle/>
          <a:p>
            <a:pPr lvl="0" algn="just">
              <a:defRPr/>
            </a:pPr>
            <a:r>
              <a:rPr lang="vi-VN" sz="3000">
                <a:solidFill>
                  <a:srgbClr val="003399"/>
                </a:solidFill>
                <a:latin typeface="Cambria" panose="02040503050406030204" pitchFamily="18" charset="0"/>
                <a:ea typeface="Cambria" panose="02040503050406030204" pitchFamily="18" charset="0"/>
              </a:rPr>
              <a:t>Tư duy độc lập không có nghĩa là không tham khảo ý kiến từ người khác, mà cần tham khảo ý kiến và phân tích đầy đủ những ý kiến đó trước khi chấp nhận hay từ chối ý kiến.</a:t>
            </a:r>
            <a:endParaRPr kumimoji="0" lang="vi-VN" sz="3000" b="0" i="0" u="none" strike="noStrike" kern="1200" cap="none" spc="0" normalizeH="0" baseline="0" noProof="0">
              <a:ln>
                <a:noFill/>
              </a:ln>
              <a:solidFill>
                <a:srgbClr val="003399"/>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88715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667">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667">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667">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667">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14:bounceEnd="66667">
                                          <p:cBhvr additive="base">
                                            <p:cTn id="11" dur="1000" fill="hold"/>
                                            <p:tgtEl>
                                              <p:spTgt spid="14"/>
                                            </p:tgtEl>
                                            <p:attrNameLst>
                                              <p:attrName>ppt_x</p:attrName>
                                            </p:attrNameLst>
                                          </p:cBhvr>
                                          <p:tavLst>
                                            <p:tav tm="0">
                                              <p:val>
                                                <p:strVal val="#ppt_x"/>
                                              </p:val>
                                            </p:tav>
                                            <p:tav tm="100000">
                                              <p:val>
                                                <p:strVal val="#ppt_x"/>
                                              </p:val>
                                            </p:tav>
                                          </p:tavLst>
                                        </p:anim>
                                        <p:anim calcmode="lin" valueType="num" p14:bounceEnd="66667">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6667">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14:bounceEnd="66667">
                                          <p:cBhvr additive="base">
                                            <p:cTn id="15" dur="1000" fill="hold"/>
                                            <p:tgtEl>
                                              <p:spTgt spid="15"/>
                                            </p:tgtEl>
                                            <p:attrNameLst>
                                              <p:attrName>ppt_x</p:attrName>
                                            </p:attrNameLst>
                                          </p:cBhvr>
                                          <p:tavLst>
                                            <p:tav tm="0">
                                              <p:val>
                                                <p:strVal val="#ppt_x"/>
                                              </p:val>
                                            </p:tav>
                                            <p:tav tm="100000">
                                              <p:val>
                                                <p:strVal val="#ppt_x"/>
                                              </p:val>
                                            </p:tav>
                                          </p:tavLst>
                                        </p:anim>
                                        <p:anim calcmode="lin" valueType="num" p14:bounceEnd="66667">
                                          <p:cBhvr additive="base">
                                            <p:cTn id="16" dur="10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8" presetClass="entr" presetSubtype="9"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upLeft)">
                                          <p:cBhvr>
                                            <p:cTn id="20" dur="500"/>
                                            <p:tgtEl>
                                              <p:spTgt spid="8"/>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par>
                                    <p:cTn id="29" presetID="32" presetClass="emph" presetSubtype="0" repeatCount="5000"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32" presetClass="emph" presetSubtype="0" repeatCount="5000" fill="hold" nodeType="withEffect">
                                      <p:stCondLst>
                                        <p:cond delay="0"/>
                                      </p:stCondLst>
                                      <p:childTnLst>
                                        <p:animRot by="120000">
                                          <p:cBhvr>
                                            <p:cTn id="36" dur="100" fill="hold">
                                              <p:stCondLst>
                                                <p:cond delay="0"/>
                                              </p:stCondLst>
                                            </p:cTn>
                                            <p:tgtEl>
                                              <p:spTgt spid="10"/>
                                            </p:tgtEl>
                                            <p:attrNameLst>
                                              <p:attrName>r</p:attrName>
                                            </p:attrNameLst>
                                          </p:cBhvr>
                                        </p:animRot>
                                        <p:animRot by="-240000">
                                          <p:cBhvr>
                                            <p:cTn id="37" dur="200" fill="hold">
                                              <p:stCondLst>
                                                <p:cond delay="200"/>
                                              </p:stCondLst>
                                            </p:cTn>
                                            <p:tgtEl>
                                              <p:spTgt spid="10"/>
                                            </p:tgtEl>
                                            <p:attrNameLst>
                                              <p:attrName>r</p:attrName>
                                            </p:attrNameLst>
                                          </p:cBhvr>
                                        </p:animRot>
                                        <p:animRot by="240000">
                                          <p:cBhvr>
                                            <p:cTn id="38" dur="200" fill="hold">
                                              <p:stCondLst>
                                                <p:cond delay="400"/>
                                              </p:stCondLst>
                                            </p:cTn>
                                            <p:tgtEl>
                                              <p:spTgt spid="10"/>
                                            </p:tgtEl>
                                            <p:attrNameLst>
                                              <p:attrName>r</p:attrName>
                                            </p:attrNameLst>
                                          </p:cBhvr>
                                        </p:animRot>
                                        <p:animRot by="-240000">
                                          <p:cBhvr>
                                            <p:cTn id="39" dur="200" fill="hold">
                                              <p:stCondLst>
                                                <p:cond delay="600"/>
                                              </p:stCondLst>
                                            </p:cTn>
                                            <p:tgtEl>
                                              <p:spTgt spid="10"/>
                                            </p:tgtEl>
                                            <p:attrNameLst>
                                              <p:attrName>r</p:attrName>
                                            </p:attrNameLst>
                                          </p:cBhvr>
                                        </p:animRot>
                                        <p:animRot by="120000">
                                          <p:cBhvr>
                                            <p:cTn id="40" dur="200" fill="hold">
                                              <p:stCondLst>
                                                <p:cond delay="800"/>
                                              </p:stCondLst>
                                            </p:cTn>
                                            <p:tgtEl>
                                              <p:spTgt spid="10"/>
                                            </p:tgtEl>
                                            <p:attrNameLst>
                                              <p:attrName>r</p:attrName>
                                            </p:attrNameLst>
                                          </p:cBhvr>
                                        </p:animRot>
                                      </p:childTnLst>
                                    </p:cTn>
                                  </p:par>
                                  <p:par>
                                    <p:cTn id="41" presetID="32" presetClass="emph" presetSubtype="0" repeatCount="5000" fill="hold" nodeType="withEffect">
                                      <p:stCondLst>
                                        <p:cond delay="0"/>
                                      </p:stCondLst>
                                      <p:childTnLst>
                                        <p:animRot by="120000">
                                          <p:cBhvr>
                                            <p:cTn id="42" dur="100" fill="hold">
                                              <p:stCondLst>
                                                <p:cond delay="0"/>
                                              </p:stCondLst>
                                            </p:cTn>
                                            <p:tgtEl>
                                              <p:spTgt spid="15"/>
                                            </p:tgtEl>
                                            <p:attrNameLst>
                                              <p:attrName>r</p:attrName>
                                            </p:attrNameLst>
                                          </p:cBhvr>
                                        </p:animRot>
                                        <p:animRot by="-240000">
                                          <p:cBhvr>
                                            <p:cTn id="43" dur="200" fill="hold">
                                              <p:stCondLst>
                                                <p:cond delay="200"/>
                                              </p:stCondLst>
                                            </p:cTn>
                                            <p:tgtEl>
                                              <p:spTgt spid="15"/>
                                            </p:tgtEl>
                                            <p:attrNameLst>
                                              <p:attrName>r</p:attrName>
                                            </p:attrNameLst>
                                          </p:cBhvr>
                                        </p:animRot>
                                        <p:animRot by="240000">
                                          <p:cBhvr>
                                            <p:cTn id="44" dur="200" fill="hold">
                                              <p:stCondLst>
                                                <p:cond delay="400"/>
                                              </p:stCondLst>
                                            </p:cTn>
                                            <p:tgtEl>
                                              <p:spTgt spid="15"/>
                                            </p:tgtEl>
                                            <p:attrNameLst>
                                              <p:attrName>r</p:attrName>
                                            </p:attrNameLst>
                                          </p:cBhvr>
                                        </p:animRot>
                                        <p:animRot by="-240000">
                                          <p:cBhvr>
                                            <p:cTn id="45" dur="200" fill="hold">
                                              <p:stCondLst>
                                                <p:cond delay="600"/>
                                              </p:stCondLst>
                                            </p:cTn>
                                            <p:tgtEl>
                                              <p:spTgt spid="15"/>
                                            </p:tgtEl>
                                            <p:attrNameLst>
                                              <p:attrName>r</p:attrName>
                                            </p:attrNameLst>
                                          </p:cBhvr>
                                        </p:animRot>
                                        <p:animRot by="120000">
                                          <p:cBhvr>
                                            <p:cTn id="46" dur="200" fill="hold">
                                              <p:stCondLst>
                                                <p:cond delay="800"/>
                                              </p:stCondLst>
                                            </p:cTn>
                                            <p:tgtEl>
                                              <p:spTgt spid="15"/>
                                            </p:tgtEl>
                                            <p:attrNameLst>
                                              <p:attrName>r</p:attrName>
                                            </p:attrNameLst>
                                          </p:cBhvr>
                                        </p:animRot>
                                      </p:childTnLst>
                                    </p:cTn>
                                  </p:par>
                                  <p:par>
                                    <p:cTn id="47" presetID="12" presetClass="entr" presetSubtype="1" fill="hold" grpId="0" nodeType="withEffect">
                                      <p:stCondLst>
                                        <p:cond delay="175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p:tgtEl>
                                              <p:spTgt spid="16"/>
                                            </p:tgtEl>
                                            <p:attrNameLst>
                                              <p:attrName>ppt_y</p:attrName>
                                            </p:attrNameLst>
                                          </p:cBhvr>
                                          <p:tavLst>
                                            <p:tav tm="0">
                                              <p:val>
                                                <p:strVal val="#ppt_y-#ppt_h*1.125000"/>
                                              </p:val>
                                            </p:tav>
                                            <p:tav tm="100000">
                                              <p:val>
                                                <p:strVal val="#ppt_y"/>
                                              </p:val>
                                            </p:tav>
                                          </p:tavLst>
                                        </p:anim>
                                        <p:animEffect transition="in" filter="wipe(down)">
                                          <p:cBhvr>
                                            <p:cTn id="5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ppt_x"/>
                                              </p:val>
                                            </p:tav>
                                            <p:tav tm="100000">
                                              <p:val>
                                                <p:strVal val="#ppt_x"/>
                                              </p:val>
                                            </p:tav>
                                          </p:tavLst>
                                        </p:anim>
                                        <p:anim calcmode="lin" valueType="num">
                                          <p:cBhvr additive="base">
                                            <p:cTn id="12" dur="10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18" presetClass="entr" presetSubtype="9"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upLeft)">
                                          <p:cBhvr>
                                            <p:cTn id="20" dur="500"/>
                                            <p:tgtEl>
                                              <p:spTgt spid="8"/>
                                            </p:tgtEl>
                                          </p:cBhvr>
                                        </p:animEffect>
                                      </p:childTnLst>
                                    </p:cTn>
                                  </p:par>
                                </p:childTnLst>
                              </p:cTn>
                            </p:par>
                            <p:par>
                              <p:cTn id="21" fill="hold">
                                <p:stCondLst>
                                  <p:cond delay="15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9"/>
                                            </p:tgtEl>
                                            <p:attrNameLst>
                                              <p:attrName>ppt_y</p:attrName>
                                            </p:attrNameLst>
                                          </p:cBhvr>
                                          <p:tavLst>
                                            <p:tav tm="0">
                                              <p:val>
                                                <p:strVal val="#ppt_y"/>
                                              </p:val>
                                            </p:tav>
                                            <p:tav tm="100000">
                                              <p:val>
                                                <p:strVal val="#ppt_y"/>
                                              </p:val>
                                            </p:tav>
                                          </p:tavLst>
                                        </p:anim>
                                        <p:anim calcmode="lin" valueType="num">
                                          <p:cBhvr>
                                            <p:cTn id="26"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9"/>
                                            </p:tgtEl>
                                          </p:cBhvr>
                                        </p:animEffect>
                                      </p:childTnLst>
                                    </p:cTn>
                                  </p:par>
                                  <p:par>
                                    <p:cTn id="29" presetID="32" presetClass="emph" presetSubtype="0" repeatCount="5000" fill="hold" nodeType="withEffect">
                                      <p:stCondLst>
                                        <p:cond delay="0"/>
                                      </p:stCondLst>
                                      <p:childTnLst>
                                        <p:animRot by="120000">
                                          <p:cBhvr>
                                            <p:cTn id="30" dur="100" fill="hold">
                                              <p:stCondLst>
                                                <p:cond delay="0"/>
                                              </p:stCondLst>
                                            </p:cTn>
                                            <p:tgtEl>
                                              <p:spTgt spid="14"/>
                                            </p:tgtEl>
                                            <p:attrNameLst>
                                              <p:attrName>r</p:attrName>
                                            </p:attrNameLst>
                                          </p:cBhvr>
                                        </p:animRot>
                                        <p:animRot by="-240000">
                                          <p:cBhvr>
                                            <p:cTn id="31" dur="200" fill="hold">
                                              <p:stCondLst>
                                                <p:cond delay="200"/>
                                              </p:stCondLst>
                                            </p:cTn>
                                            <p:tgtEl>
                                              <p:spTgt spid="14"/>
                                            </p:tgtEl>
                                            <p:attrNameLst>
                                              <p:attrName>r</p:attrName>
                                            </p:attrNameLst>
                                          </p:cBhvr>
                                        </p:animRot>
                                        <p:animRot by="240000">
                                          <p:cBhvr>
                                            <p:cTn id="32" dur="200" fill="hold">
                                              <p:stCondLst>
                                                <p:cond delay="400"/>
                                              </p:stCondLst>
                                            </p:cTn>
                                            <p:tgtEl>
                                              <p:spTgt spid="14"/>
                                            </p:tgtEl>
                                            <p:attrNameLst>
                                              <p:attrName>r</p:attrName>
                                            </p:attrNameLst>
                                          </p:cBhvr>
                                        </p:animRot>
                                        <p:animRot by="-240000">
                                          <p:cBhvr>
                                            <p:cTn id="33" dur="200" fill="hold">
                                              <p:stCondLst>
                                                <p:cond delay="600"/>
                                              </p:stCondLst>
                                            </p:cTn>
                                            <p:tgtEl>
                                              <p:spTgt spid="14"/>
                                            </p:tgtEl>
                                            <p:attrNameLst>
                                              <p:attrName>r</p:attrName>
                                            </p:attrNameLst>
                                          </p:cBhvr>
                                        </p:animRot>
                                        <p:animRot by="120000">
                                          <p:cBhvr>
                                            <p:cTn id="34" dur="200" fill="hold">
                                              <p:stCondLst>
                                                <p:cond delay="800"/>
                                              </p:stCondLst>
                                            </p:cTn>
                                            <p:tgtEl>
                                              <p:spTgt spid="14"/>
                                            </p:tgtEl>
                                            <p:attrNameLst>
                                              <p:attrName>r</p:attrName>
                                            </p:attrNameLst>
                                          </p:cBhvr>
                                        </p:animRot>
                                      </p:childTnLst>
                                    </p:cTn>
                                  </p:par>
                                  <p:par>
                                    <p:cTn id="35" presetID="32" presetClass="emph" presetSubtype="0" repeatCount="5000" fill="hold" nodeType="withEffect">
                                      <p:stCondLst>
                                        <p:cond delay="0"/>
                                      </p:stCondLst>
                                      <p:childTnLst>
                                        <p:animRot by="120000">
                                          <p:cBhvr>
                                            <p:cTn id="36" dur="100" fill="hold">
                                              <p:stCondLst>
                                                <p:cond delay="0"/>
                                              </p:stCondLst>
                                            </p:cTn>
                                            <p:tgtEl>
                                              <p:spTgt spid="10"/>
                                            </p:tgtEl>
                                            <p:attrNameLst>
                                              <p:attrName>r</p:attrName>
                                            </p:attrNameLst>
                                          </p:cBhvr>
                                        </p:animRot>
                                        <p:animRot by="-240000">
                                          <p:cBhvr>
                                            <p:cTn id="37" dur="200" fill="hold">
                                              <p:stCondLst>
                                                <p:cond delay="200"/>
                                              </p:stCondLst>
                                            </p:cTn>
                                            <p:tgtEl>
                                              <p:spTgt spid="10"/>
                                            </p:tgtEl>
                                            <p:attrNameLst>
                                              <p:attrName>r</p:attrName>
                                            </p:attrNameLst>
                                          </p:cBhvr>
                                        </p:animRot>
                                        <p:animRot by="240000">
                                          <p:cBhvr>
                                            <p:cTn id="38" dur="200" fill="hold">
                                              <p:stCondLst>
                                                <p:cond delay="400"/>
                                              </p:stCondLst>
                                            </p:cTn>
                                            <p:tgtEl>
                                              <p:spTgt spid="10"/>
                                            </p:tgtEl>
                                            <p:attrNameLst>
                                              <p:attrName>r</p:attrName>
                                            </p:attrNameLst>
                                          </p:cBhvr>
                                        </p:animRot>
                                        <p:animRot by="-240000">
                                          <p:cBhvr>
                                            <p:cTn id="39" dur="200" fill="hold">
                                              <p:stCondLst>
                                                <p:cond delay="600"/>
                                              </p:stCondLst>
                                            </p:cTn>
                                            <p:tgtEl>
                                              <p:spTgt spid="10"/>
                                            </p:tgtEl>
                                            <p:attrNameLst>
                                              <p:attrName>r</p:attrName>
                                            </p:attrNameLst>
                                          </p:cBhvr>
                                        </p:animRot>
                                        <p:animRot by="120000">
                                          <p:cBhvr>
                                            <p:cTn id="40" dur="200" fill="hold">
                                              <p:stCondLst>
                                                <p:cond delay="800"/>
                                              </p:stCondLst>
                                            </p:cTn>
                                            <p:tgtEl>
                                              <p:spTgt spid="10"/>
                                            </p:tgtEl>
                                            <p:attrNameLst>
                                              <p:attrName>r</p:attrName>
                                            </p:attrNameLst>
                                          </p:cBhvr>
                                        </p:animRot>
                                      </p:childTnLst>
                                    </p:cTn>
                                  </p:par>
                                  <p:par>
                                    <p:cTn id="41" presetID="32" presetClass="emph" presetSubtype="0" repeatCount="5000" fill="hold" nodeType="withEffect">
                                      <p:stCondLst>
                                        <p:cond delay="0"/>
                                      </p:stCondLst>
                                      <p:childTnLst>
                                        <p:animRot by="120000">
                                          <p:cBhvr>
                                            <p:cTn id="42" dur="100" fill="hold">
                                              <p:stCondLst>
                                                <p:cond delay="0"/>
                                              </p:stCondLst>
                                            </p:cTn>
                                            <p:tgtEl>
                                              <p:spTgt spid="15"/>
                                            </p:tgtEl>
                                            <p:attrNameLst>
                                              <p:attrName>r</p:attrName>
                                            </p:attrNameLst>
                                          </p:cBhvr>
                                        </p:animRot>
                                        <p:animRot by="-240000">
                                          <p:cBhvr>
                                            <p:cTn id="43" dur="200" fill="hold">
                                              <p:stCondLst>
                                                <p:cond delay="200"/>
                                              </p:stCondLst>
                                            </p:cTn>
                                            <p:tgtEl>
                                              <p:spTgt spid="15"/>
                                            </p:tgtEl>
                                            <p:attrNameLst>
                                              <p:attrName>r</p:attrName>
                                            </p:attrNameLst>
                                          </p:cBhvr>
                                        </p:animRot>
                                        <p:animRot by="240000">
                                          <p:cBhvr>
                                            <p:cTn id="44" dur="200" fill="hold">
                                              <p:stCondLst>
                                                <p:cond delay="400"/>
                                              </p:stCondLst>
                                            </p:cTn>
                                            <p:tgtEl>
                                              <p:spTgt spid="15"/>
                                            </p:tgtEl>
                                            <p:attrNameLst>
                                              <p:attrName>r</p:attrName>
                                            </p:attrNameLst>
                                          </p:cBhvr>
                                        </p:animRot>
                                        <p:animRot by="-240000">
                                          <p:cBhvr>
                                            <p:cTn id="45" dur="200" fill="hold">
                                              <p:stCondLst>
                                                <p:cond delay="600"/>
                                              </p:stCondLst>
                                            </p:cTn>
                                            <p:tgtEl>
                                              <p:spTgt spid="15"/>
                                            </p:tgtEl>
                                            <p:attrNameLst>
                                              <p:attrName>r</p:attrName>
                                            </p:attrNameLst>
                                          </p:cBhvr>
                                        </p:animRot>
                                        <p:animRot by="120000">
                                          <p:cBhvr>
                                            <p:cTn id="46" dur="200" fill="hold">
                                              <p:stCondLst>
                                                <p:cond delay="800"/>
                                              </p:stCondLst>
                                            </p:cTn>
                                            <p:tgtEl>
                                              <p:spTgt spid="15"/>
                                            </p:tgtEl>
                                            <p:attrNameLst>
                                              <p:attrName>r</p:attrName>
                                            </p:attrNameLst>
                                          </p:cBhvr>
                                        </p:animRot>
                                      </p:childTnLst>
                                    </p:cTn>
                                  </p:par>
                                  <p:par>
                                    <p:cTn id="47" presetID="12" presetClass="entr" presetSubtype="1" fill="hold" grpId="0" nodeType="withEffect">
                                      <p:stCondLst>
                                        <p:cond delay="175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p:tgtEl>
                                              <p:spTgt spid="16"/>
                                            </p:tgtEl>
                                            <p:attrNameLst>
                                              <p:attrName>ppt_y</p:attrName>
                                            </p:attrNameLst>
                                          </p:cBhvr>
                                          <p:tavLst>
                                            <p:tav tm="0">
                                              <p:val>
                                                <p:strVal val="#ppt_y-#ppt_h*1.125000"/>
                                              </p:val>
                                            </p:tav>
                                            <p:tav tm="100000">
                                              <p:val>
                                                <p:strVal val="#ppt_y"/>
                                              </p:val>
                                            </p:tav>
                                          </p:tavLst>
                                        </p:anim>
                                        <p:animEffect transition="in" filter="wipe(down)">
                                          <p:cBhvr>
                                            <p:cTn id="50"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126675"/>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13679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6280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B052D0C-8E6D-1BA2-D5A4-4CE127A02CB1}"/>
              </a:ext>
            </a:extLst>
          </p:cNvPr>
          <p:cNvSpPr txBox="1">
            <a:spLocks noChangeArrowheads="1"/>
          </p:cNvSpPr>
          <p:nvPr/>
        </p:nvSpPr>
        <p:spPr bwMode="auto">
          <a:xfrm>
            <a:off x="2242624" y="192410"/>
            <a:ext cx="8223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a:solidFill>
                  <a:srgbClr val="C00000"/>
                </a:solidFill>
                <a:latin typeface="Cambria" panose="02040503050406030204" pitchFamily="18" charset="0"/>
                <a:ea typeface="Cambria" panose="02040503050406030204" pitchFamily="18" charset="0"/>
                <a:cs typeface="Arial" panose="020B0604020202020204" pitchFamily="34" charset="0"/>
              </a:rPr>
              <a:t>Giải thích các biểu hiện của tư duy độc lập</a:t>
            </a:r>
            <a:r>
              <a:rPr lang="en-US" altLang="en-US" b="1">
                <a:solidFill>
                  <a:srgbClr val="C00000"/>
                </a:solidFill>
                <a:latin typeface="Cambria" panose="02040503050406030204" pitchFamily="18" charset="0"/>
                <a:ea typeface="Cambria" panose="02040503050406030204" pitchFamily="18"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8AB41E7F-9E7B-D8A6-8428-38029261CF0A}"/>
              </a:ext>
            </a:extLst>
          </p:cNvPr>
          <p:cNvSpPr/>
          <p:nvPr/>
        </p:nvSpPr>
        <p:spPr>
          <a:xfrm>
            <a:off x="372889" y="1148638"/>
            <a:ext cx="7560000" cy="4549385"/>
          </a:xfrm>
          <a:custGeom>
            <a:avLst/>
            <a:gdLst>
              <a:gd name="connsiteX0" fmla="*/ 0 w 7560000"/>
              <a:gd name="connsiteY0" fmla="*/ 686912 h 4549385"/>
              <a:gd name="connsiteX1" fmla="*/ 686912 w 7560000"/>
              <a:gd name="connsiteY1" fmla="*/ 0 h 4549385"/>
              <a:gd name="connsiteX2" fmla="*/ 6873088 w 7560000"/>
              <a:gd name="connsiteY2" fmla="*/ 0 h 4549385"/>
              <a:gd name="connsiteX3" fmla="*/ 7560000 w 7560000"/>
              <a:gd name="connsiteY3" fmla="*/ 686912 h 4549385"/>
              <a:gd name="connsiteX4" fmla="*/ 7560000 w 7560000"/>
              <a:gd name="connsiteY4" fmla="*/ 3862473 h 4549385"/>
              <a:gd name="connsiteX5" fmla="*/ 6873088 w 7560000"/>
              <a:gd name="connsiteY5" fmla="*/ 4549385 h 4549385"/>
              <a:gd name="connsiteX6" fmla="*/ 686912 w 7560000"/>
              <a:gd name="connsiteY6" fmla="*/ 4549385 h 4549385"/>
              <a:gd name="connsiteX7" fmla="*/ 0 w 7560000"/>
              <a:gd name="connsiteY7" fmla="*/ 3862473 h 4549385"/>
              <a:gd name="connsiteX8" fmla="*/ 0 w 7560000"/>
              <a:gd name="connsiteY8" fmla="*/ 686912 h 454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0" h="4549385" fill="none" extrusionOk="0">
                <a:moveTo>
                  <a:pt x="0" y="686912"/>
                </a:moveTo>
                <a:cubicBezTo>
                  <a:pt x="-16073" y="340632"/>
                  <a:pt x="312646" y="46649"/>
                  <a:pt x="686912" y="0"/>
                </a:cubicBezTo>
                <a:cubicBezTo>
                  <a:pt x="3106112" y="148782"/>
                  <a:pt x="4194179" y="129548"/>
                  <a:pt x="6873088" y="0"/>
                </a:cubicBezTo>
                <a:cubicBezTo>
                  <a:pt x="7258508" y="15298"/>
                  <a:pt x="7570632" y="321576"/>
                  <a:pt x="7560000" y="686912"/>
                </a:cubicBezTo>
                <a:cubicBezTo>
                  <a:pt x="7476068" y="2214909"/>
                  <a:pt x="7492594" y="3068460"/>
                  <a:pt x="7560000" y="3862473"/>
                </a:cubicBezTo>
                <a:cubicBezTo>
                  <a:pt x="7589689" y="4272907"/>
                  <a:pt x="7247824" y="4546610"/>
                  <a:pt x="6873088" y="4549385"/>
                </a:cubicBezTo>
                <a:cubicBezTo>
                  <a:pt x="5605606" y="4405024"/>
                  <a:pt x="2520262" y="4536176"/>
                  <a:pt x="686912" y="4549385"/>
                </a:cubicBezTo>
                <a:cubicBezTo>
                  <a:pt x="289335" y="4554237"/>
                  <a:pt x="953" y="4171997"/>
                  <a:pt x="0" y="3862473"/>
                </a:cubicBezTo>
                <a:cubicBezTo>
                  <a:pt x="-18676" y="2716139"/>
                  <a:pt x="-12372" y="1026511"/>
                  <a:pt x="0" y="686912"/>
                </a:cubicBezTo>
                <a:close/>
              </a:path>
              <a:path w="7560000" h="4549385" stroke="0" extrusionOk="0">
                <a:moveTo>
                  <a:pt x="0" y="686912"/>
                </a:moveTo>
                <a:cubicBezTo>
                  <a:pt x="36415" y="322199"/>
                  <a:pt x="304310" y="44985"/>
                  <a:pt x="686912" y="0"/>
                </a:cubicBezTo>
                <a:cubicBezTo>
                  <a:pt x="1329330" y="91329"/>
                  <a:pt x="6205643" y="61632"/>
                  <a:pt x="6873088" y="0"/>
                </a:cubicBezTo>
                <a:cubicBezTo>
                  <a:pt x="7322224" y="-11623"/>
                  <a:pt x="7562316" y="297350"/>
                  <a:pt x="7560000" y="686912"/>
                </a:cubicBezTo>
                <a:cubicBezTo>
                  <a:pt x="7614309" y="1498931"/>
                  <a:pt x="7469283" y="2557990"/>
                  <a:pt x="7560000" y="3862473"/>
                </a:cubicBezTo>
                <a:cubicBezTo>
                  <a:pt x="7614841" y="4252193"/>
                  <a:pt x="7221593" y="4587097"/>
                  <a:pt x="6873088" y="4549385"/>
                </a:cubicBezTo>
                <a:cubicBezTo>
                  <a:pt x="3942391" y="4563529"/>
                  <a:pt x="2318465" y="4528806"/>
                  <a:pt x="686912" y="4549385"/>
                </a:cubicBezTo>
                <a:cubicBezTo>
                  <a:pt x="284132" y="4577472"/>
                  <a:pt x="-12282" y="4228076"/>
                  <a:pt x="0" y="3862473"/>
                </a:cubicBezTo>
                <a:cubicBezTo>
                  <a:pt x="-161588" y="3315164"/>
                  <a:pt x="49457" y="1024035"/>
                  <a:pt x="0" y="686912"/>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79FD754-BEBF-B7B4-9EAE-38A0D089FC06}"/>
              </a:ext>
            </a:extLst>
          </p:cNvPr>
          <p:cNvSpPr txBox="1"/>
          <p:nvPr/>
        </p:nvSpPr>
        <p:spPr>
          <a:xfrm>
            <a:off x="750983" y="1435134"/>
            <a:ext cx="6991350" cy="1477328"/>
          </a:xfrm>
          <a:prstGeom prst="rect">
            <a:avLst/>
          </a:prstGeom>
          <a:noFill/>
        </p:spPr>
        <p:txBody>
          <a:bodyPr wrap="square">
            <a:spAutoFit/>
          </a:bodyPr>
          <a:lstStyle/>
          <a:p>
            <a:pPr lvl="0" algn="ctr">
              <a:defRPr/>
            </a:pPr>
            <a:r>
              <a:rPr lang="vi-VN" sz="3000" b="1">
                <a:solidFill>
                  <a:srgbClr val="7030A0"/>
                </a:solidFill>
                <a:latin typeface="Cambria" panose="02040503050406030204" pitchFamily="18" charset="0"/>
                <a:ea typeface="Cambria" panose="02040503050406030204" pitchFamily="18" charset="0"/>
              </a:rPr>
              <a:t>Tổng hợp và đánh giá ý kiến của mọi người, dựa vào đó xây dựng quan điểm của mình</a:t>
            </a:r>
            <a:endPar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DC258C93-EF46-96D0-3529-23C7CC233C7F}"/>
              </a:ext>
            </a:extLst>
          </p:cNvPr>
          <p:cNvSpPr txBox="1"/>
          <p:nvPr/>
        </p:nvSpPr>
        <p:spPr>
          <a:xfrm>
            <a:off x="698449" y="3239551"/>
            <a:ext cx="7043884" cy="1477328"/>
          </a:xfrm>
          <a:prstGeom prst="rect">
            <a:avLst/>
          </a:prstGeom>
          <a:noFill/>
        </p:spPr>
        <p:txBody>
          <a:bodyPr wrap="square">
            <a:spAutoFit/>
          </a:bodyPr>
          <a:lstStyle/>
          <a:p>
            <a:pPr lvl="0" algn="just">
              <a:defRPr/>
            </a:pPr>
            <a:r>
              <a:rPr lang="vi-VN" sz="3000">
                <a:solidFill>
                  <a:srgbClr val="003399"/>
                </a:solidFill>
                <a:latin typeface="Cambria" panose="02040503050406030204" pitchFamily="18" charset="0"/>
                <a:ea typeface="Cambria" panose="02040503050406030204" pitchFamily="18" charset="0"/>
              </a:rPr>
              <a:t>Tiếp nối nội dung trên, cá nhân cần phải biết tổng hợp ý kiến và đưa ra quan điểm của mình.</a:t>
            </a:r>
            <a:endParaRPr kumimoji="0" lang="vi-VN" sz="3000" b="0" i="0" u="none" strike="noStrike" kern="1200" cap="none" spc="0" normalizeH="0" baseline="0" noProof="0">
              <a:ln>
                <a:noFill/>
              </a:ln>
              <a:solidFill>
                <a:srgbClr val="003399"/>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5E1DC71D-E4E6-2468-E7CC-FE2F21FE1A13}"/>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b="3262"/>
          <a:stretch/>
        </p:blipFill>
        <p:spPr>
          <a:xfrm>
            <a:off x="7878756" y="807050"/>
            <a:ext cx="4797764" cy="6120000"/>
          </a:xfrm>
          <a:prstGeom prst="rect">
            <a:avLst/>
          </a:prstGeom>
        </p:spPr>
      </p:pic>
      <p:pic>
        <p:nvPicPr>
          <p:cNvPr id="11" name="Picture 10">
            <a:extLst>
              <a:ext uri="{FF2B5EF4-FFF2-40B4-BE49-F238E27FC236}">
                <a16:creationId xmlns:a16="http://schemas.microsoft.com/office/drawing/2014/main" id="{A1A2CC08-F72D-2CED-410E-B219CE92BD29}"/>
              </a:ext>
            </a:extLst>
          </p:cNvPr>
          <p:cNvPicPr>
            <a:picLocks noChangeAspect="1"/>
          </p:cNvPicPr>
          <p:nvPr/>
        </p:nvPicPr>
        <p:blipFill rotWithShape="1">
          <a:blip r:embed="rId9"/>
          <a:srcRect l="2697"/>
          <a:stretch/>
        </p:blipFill>
        <p:spPr>
          <a:xfrm>
            <a:off x="8258449" y="1131050"/>
            <a:ext cx="3853433" cy="5472000"/>
          </a:xfrm>
          <a:prstGeom prst="rect">
            <a:avLst/>
          </a:prstGeom>
        </p:spPr>
      </p:pic>
    </p:spTree>
    <p:extLst>
      <p:ext uri="{BB962C8B-B14F-4D97-AF65-F5344CB8AC3E}">
        <p14:creationId xmlns:p14="http://schemas.microsoft.com/office/powerpoint/2010/main" val="13466973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12" presetClass="entr" presetSubtype="1" fill="hold" grpId="0" nodeType="withEffect">
                                      <p:stCondLst>
                                        <p:cond delay="17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p:tgtEl>
                                              <p:spTgt spid="16"/>
                                            </p:tgtEl>
                                            <p:attrNameLst>
                                              <p:attrName>ppt_y</p:attrName>
                                            </p:attrNameLst>
                                          </p:cBhvr>
                                          <p:tavLst>
                                            <p:tav tm="0">
                                              <p:val>
                                                <p:strVal val="#ppt_y-#ppt_h*1.125000"/>
                                              </p:val>
                                            </p:tav>
                                            <p:tav tm="100000">
                                              <p:val>
                                                <p:strVal val="#ppt_y"/>
                                              </p:val>
                                            </p:tav>
                                          </p:tavLst>
                                        </p:anim>
                                        <p:animEffect transition="in" filter="wipe(down)">
                                          <p:cBhvr>
                                            <p:cTn id="19" dur="750"/>
                                            <p:tgtEl>
                                              <p:spTgt spid="16"/>
                                            </p:tgtEl>
                                          </p:cBhvr>
                                        </p:animEffect>
                                      </p:childTnLst>
                                    </p:cTn>
                                  </p:par>
                                  <p:par>
                                    <p:cTn id="20" presetID="2" presetClass="entr" presetSubtype="4" fill="hold" nodeType="withEffect" p14:presetBounceEnd="66667">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66667">
                                          <p:cBhvr additive="base">
                                            <p:cTn id="22" dur="1000" fill="hold"/>
                                            <p:tgtEl>
                                              <p:spTgt spid="11"/>
                                            </p:tgtEl>
                                            <p:attrNameLst>
                                              <p:attrName>ppt_x</p:attrName>
                                            </p:attrNameLst>
                                          </p:cBhvr>
                                          <p:tavLst>
                                            <p:tav tm="0">
                                              <p:val>
                                                <p:strVal val="#ppt_x"/>
                                              </p:val>
                                            </p:tav>
                                            <p:tav tm="100000">
                                              <p:val>
                                                <p:strVal val="#ppt_x"/>
                                              </p:val>
                                            </p:tav>
                                          </p:tavLst>
                                        </p:anim>
                                        <p:anim calcmode="lin" valueType="num" p14:bounceEnd="66667">
                                          <p:cBhvr additive="base">
                                            <p:cTn id="23" dur="1000" fill="hold"/>
                                            <p:tgtEl>
                                              <p:spTgt spid="11"/>
                                            </p:tgtEl>
                                            <p:attrNameLst>
                                              <p:attrName>ppt_y</p:attrName>
                                            </p:attrNameLst>
                                          </p:cBhvr>
                                          <p:tavLst>
                                            <p:tav tm="0">
                                              <p:val>
                                                <p:strVal val="1+#ppt_h/2"/>
                                              </p:val>
                                            </p:tav>
                                            <p:tav tm="100000">
                                              <p:val>
                                                <p:strVal val="#ppt_y"/>
                                              </p:val>
                                            </p:tav>
                                          </p:tavLst>
                                        </p:anim>
                                      </p:childTnLst>
                                    </p:cTn>
                                  </p:par>
                                  <p:par>
                                    <p:cTn id="24" presetID="32" presetClass="emph" presetSubtype="0" repeatCount="5000" fill="hold" nodeType="with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12" presetClass="entr" presetSubtype="1" fill="hold" grpId="0" nodeType="withEffect">
                                      <p:stCondLst>
                                        <p:cond delay="17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p:tgtEl>
                                              <p:spTgt spid="16"/>
                                            </p:tgtEl>
                                            <p:attrNameLst>
                                              <p:attrName>ppt_y</p:attrName>
                                            </p:attrNameLst>
                                          </p:cBhvr>
                                          <p:tavLst>
                                            <p:tav tm="0">
                                              <p:val>
                                                <p:strVal val="#ppt_y-#ppt_h*1.125000"/>
                                              </p:val>
                                            </p:tav>
                                            <p:tav tm="100000">
                                              <p:val>
                                                <p:strVal val="#ppt_y"/>
                                              </p:val>
                                            </p:tav>
                                          </p:tavLst>
                                        </p:anim>
                                        <p:animEffect transition="in" filter="wipe(down)">
                                          <p:cBhvr>
                                            <p:cTn id="19" dur="750"/>
                                            <p:tgtEl>
                                              <p:spTgt spid="16"/>
                                            </p:tgtEl>
                                          </p:cBhvr>
                                        </p:animEffect>
                                      </p:childTnLst>
                                    </p:cTn>
                                  </p:par>
                                  <p:par>
                                    <p:cTn id="20" presetID="2" presetClass="entr" presetSubtype="4"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000" fill="hold"/>
                                            <p:tgtEl>
                                              <p:spTgt spid="11"/>
                                            </p:tgtEl>
                                            <p:attrNameLst>
                                              <p:attrName>ppt_x</p:attrName>
                                            </p:attrNameLst>
                                          </p:cBhvr>
                                          <p:tavLst>
                                            <p:tav tm="0">
                                              <p:val>
                                                <p:strVal val="#ppt_x"/>
                                              </p:val>
                                            </p:tav>
                                            <p:tav tm="100000">
                                              <p:val>
                                                <p:strVal val="#ppt_x"/>
                                              </p:val>
                                            </p:tav>
                                          </p:tavLst>
                                        </p:anim>
                                        <p:anim calcmode="lin" valueType="num">
                                          <p:cBhvr additive="base">
                                            <p:cTn id="23" dur="1000" fill="hold"/>
                                            <p:tgtEl>
                                              <p:spTgt spid="11"/>
                                            </p:tgtEl>
                                            <p:attrNameLst>
                                              <p:attrName>ppt_y</p:attrName>
                                            </p:attrNameLst>
                                          </p:cBhvr>
                                          <p:tavLst>
                                            <p:tav tm="0">
                                              <p:val>
                                                <p:strVal val="1+#ppt_h/2"/>
                                              </p:val>
                                            </p:tav>
                                            <p:tav tm="100000">
                                              <p:val>
                                                <p:strVal val="#ppt_y"/>
                                              </p:val>
                                            </p:tav>
                                          </p:tavLst>
                                        </p:anim>
                                      </p:childTnLst>
                                    </p:cTn>
                                  </p:par>
                                  <p:par>
                                    <p:cTn id="24" presetID="32" presetClass="emph" presetSubtype="0" repeatCount="5000" fill="hold" nodeType="with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126675"/>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13679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6280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B052D0C-8E6D-1BA2-D5A4-4CE127A02CB1}"/>
              </a:ext>
            </a:extLst>
          </p:cNvPr>
          <p:cNvSpPr txBox="1">
            <a:spLocks noChangeArrowheads="1"/>
          </p:cNvSpPr>
          <p:nvPr/>
        </p:nvSpPr>
        <p:spPr bwMode="auto">
          <a:xfrm>
            <a:off x="2242624" y="192410"/>
            <a:ext cx="8223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a:solidFill>
                  <a:srgbClr val="C00000"/>
                </a:solidFill>
                <a:latin typeface="Cambria" panose="02040503050406030204" pitchFamily="18" charset="0"/>
                <a:ea typeface="Cambria" panose="02040503050406030204" pitchFamily="18" charset="0"/>
                <a:cs typeface="Arial" panose="020B0604020202020204" pitchFamily="34" charset="0"/>
              </a:rPr>
              <a:t>Giải thích các biểu hiện của tư duy độc lập</a:t>
            </a:r>
            <a:r>
              <a:rPr lang="en-US" altLang="en-US" b="1">
                <a:solidFill>
                  <a:srgbClr val="C00000"/>
                </a:solidFill>
                <a:latin typeface="Cambria" panose="02040503050406030204" pitchFamily="18" charset="0"/>
                <a:ea typeface="Cambria" panose="02040503050406030204" pitchFamily="18"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8AB41E7F-9E7B-D8A6-8428-38029261CF0A}"/>
              </a:ext>
            </a:extLst>
          </p:cNvPr>
          <p:cNvSpPr/>
          <p:nvPr/>
        </p:nvSpPr>
        <p:spPr>
          <a:xfrm>
            <a:off x="372889" y="1148638"/>
            <a:ext cx="7560000" cy="4549385"/>
          </a:xfrm>
          <a:custGeom>
            <a:avLst/>
            <a:gdLst>
              <a:gd name="connsiteX0" fmla="*/ 0 w 7560000"/>
              <a:gd name="connsiteY0" fmla="*/ 686912 h 4549385"/>
              <a:gd name="connsiteX1" fmla="*/ 686912 w 7560000"/>
              <a:gd name="connsiteY1" fmla="*/ 0 h 4549385"/>
              <a:gd name="connsiteX2" fmla="*/ 6873088 w 7560000"/>
              <a:gd name="connsiteY2" fmla="*/ 0 h 4549385"/>
              <a:gd name="connsiteX3" fmla="*/ 7560000 w 7560000"/>
              <a:gd name="connsiteY3" fmla="*/ 686912 h 4549385"/>
              <a:gd name="connsiteX4" fmla="*/ 7560000 w 7560000"/>
              <a:gd name="connsiteY4" fmla="*/ 3862473 h 4549385"/>
              <a:gd name="connsiteX5" fmla="*/ 6873088 w 7560000"/>
              <a:gd name="connsiteY5" fmla="*/ 4549385 h 4549385"/>
              <a:gd name="connsiteX6" fmla="*/ 686912 w 7560000"/>
              <a:gd name="connsiteY6" fmla="*/ 4549385 h 4549385"/>
              <a:gd name="connsiteX7" fmla="*/ 0 w 7560000"/>
              <a:gd name="connsiteY7" fmla="*/ 3862473 h 4549385"/>
              <a:gd name="connsiteX8" fmla="*/ 0 w 7560000"/>
              <a:gd name="connsiteY8" fmla="*/ 686912 h 454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0" h="4549385" fill="none" extrusionOk="0">
                <a:moveTo>
                  <a:pt x="0" y="686912"/>
                </a:moveTo>
                <a:cubicBezTo>
                  <a:pt x="-16073" y="340632"/>
                  <a:pt x="312646" y="46649"/>
                  <a:pt x="686912" y="0"/>
                </a:cubicBezTo>
                <a:cubicBezTo>
                  <a:pt x="3106112" y="148782"/>
                  <a:pt x="4194179" y="129548"/>
                  <a:pt x="6873088" y="0"/>
                </a:cubicBezTo>
                <a:cubicBezTo>
                  <a:pt x="7258508" y="15298"/>
                  <a:pt x="7570632" y="321576"/>
                  <a:pt x="7560000" y="686912"/>
                </a:cubicBezTo>
                <a:cubicBezTo>
                  <a:pt x="7476068" y="2214909"/>
                  <a:pt x="7492594" y="3068460"/>
                  <a:pt x="7560000" y="3862473"/>
                </a:cubicBezTo>
                <a:cubicBezTo>
                  <a:pt x="7589689" y="4272907"/>
                  <a:pt x="7247824" y="4546610"/>
                  <a:pt x="6873088" y="4549385"/>
                </a:cubicBezTo>
                <a:cubicBezTo>
                  <a:pt x="5605606" y="4405024"/>
                  <a:pt x="2520262" y="4536176"/>
                  <a:pt x="686912" y="4549385"/>
                </a:cubicBezTo>
                <a:cubicBezTo>
                  <a:pt x="289335" y="4554237"/>
                  <a:pt x="953" y="4171997"/>
                  <a:pt x="0" y="3862473"/>
                </a:cubicBezTo>
                <a:cubicBezTo>
                  <a:pt x="-18676" y="2716139"/>
                  <a:pt x="-12372" y="1026511"/>
                  <a:pt x="0" y="686912"/>
                </a:cubicBezTo>
                <a:close/>
              </a:path>
              <a:path w="7560000" h="4549385" stroke="0" extrusionOk="0">
                <a:moveTo>
                  <a:pt x="0" y="686912"/>
                </a:moveTo>
                <a:cubicBezTo>
                  <a:pt x="36415" y="322199"/>
                  <a:pt x="304310" y="44985"/>
                  <a:pt x="686912" y="0"/>
                </a:cubicBezTo>
                <a:cubicBezTo>
                  <a:pt x="1329330" y="91329"/>
                  <a:pt x="6205643" y="61632"/>
                  <a:pt x="6873088" y="0"/>
                </a:cubicBezTo>
                <a:cubicBezTo>
                  <a:pt x="7322224" y="-11623"/>
                  <a:pt x="7562316" y="297350"/>
                  <a:pt x="7560000" y="686912"/>
                </a:cubicBezTo>
                <a:cubicBezTo>
                  <a:pt x="7614309" y="1498931"/>
                  <a:pt x="7469283" y="2557990"/>
                  <a:pt x="7560000" y="3862473"/>
                </a:cubicBezTo>
                <a:cubicBezTo>
                  <a:pt x="7614841" y="4252193"/>
                  <a:pt x="7221593" y="4587097"/>
                  <a:pt x="6873088" y="4549385"/>
                </a:cubicBezTo>
                <a:cubicBezTo>
                  <a:pt x="3942391" y="4563529"/>
                  <a:pt x="2318465" y="4528806"/>
                  <a:pt x="686912" y="4549385"/>
                </a:cubicBezTo>
                <a:cubicBezTo>
                  <a:pt x="284132" y="4577472"/>
                  <a:pt x="-12282" y="4228076"/>
                  <a:pt x="0" y="3862473"/>
                </a:cubicBezTo>
                <a:cubicBezTo>
                  <a:pt x="-161588" y="3315164"/>
                  <a:pt x="49457" y="1024035"/>
                  <a:pt x="0" y="686912"/>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79FD754-BEBF-B7B4-9EAE-38A0D089FC06}"/>
              </a:ext>
            </a:extLst>
          </p:cNvPr>
          <p:cNvSpPr txBox="1"/>
          <p:nvPr/>
        </p:nvSpPr>
        <p:spPr>
          <a:xfrm>
            <a:off x="750983" y="1435134"/>
            <a:ext cx="6991350" cy="1015663"/>
          </a:xfrm>
          <a:prstGeom prst="rect">
            <a:avLst/>
          </a:prstGeom>
          <a:noFill/>
        </p:spPr>
        <p:txBody>
          <a:bodyPr wrap="square">
            <a:spAutoFit/>
          </a:bodyPr>
          <a:lstStyle/>
          <a:p>
            <a:pPr lvl="0" algn="ctr">
              <a:defRPr/>
            </a:pPr>
            <a:r>
              <a:rPr lang="vi-VN" sz="3000" b="1">
                <a:solidFill>
                  <a:srgbClr val="7030A0"/>
                </a:solidFill>
                <a:latin typeface="Cambria" panose="02040503050406030204" pitchFamily="18" charset="0"/>
                <a:ea typeface="Cambria" panose="02040503050406030204" pitchFamily="18" charset="0"/>
              </a:rPr>
              <a:t>Ra quyết định dựa trên sự nghiên cứu kĩ càng các yếu tố liên quan: </a:t>
            </a:r>
            <a:endPar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DC258C93-EF46-96D0-3529-23C7CC233C7F}"/>
              </a:ext>
            </a:extLst>
          </p:cNvPr>
          <p:cNvSpPr txBox="1"/>
          <p:nvPr/>
        </p:nvSpPr>
        <p:spPr>
          <a:xfrm>
            <a:off x="537041" y="3413885"/>
            <a:ext cx="7043884" cy="553998"/>
          </a:xfrm>
          <a:prstGeom prst="rect">
            <a:avLst/>
          </a:prstGeom>
          <a:noFill/>
        </p:spPr>
        <p:txBody>
          <a:bodyPr wrap="square">
            <a:spAutoFit/>
          </a:bodyPr>
          <a:lstStyle/>
          <a:p>
            <a:pPr lvl="0" algn="ctr">
              <a:defRPr/>
            </a:pPr>
            <a:r>
              <a:rPr lang="vi-VN" sz="3000">
                <a:solidFill>
                  <a:srgbClr val="003399"/>
                </a:solidFill>
                <a:latin typeface="Cambria" panose="02040503050406030204" pitchFamily="18" charset="0"/>
                <a:ea typeface="Cambria" panose="02040503050406030204" pitchFamily="18" charset="0"/>
              </a:rPr>
              <a:t>Thể hiện cao của tư duy độc lập.</a:t>
            </a:r>
            <a:endParaRPr kumimoji="0" lang="vi-VN" sz="3000" b="0" i="0" u="none" strike="noStrike" kern="1200" cap="none" spc="0" normalizeH="0" baseline="0" noProof="0">
              <a:ln>
                <a:noFill/>
              </a:ln>
              <a:solidFill>
                <a:srgbClr val="003399"/>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5E1DC71D-E4E6-2468-E7CC-FE2F21FE1A13}"/>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b="3262"/>
          <a:stretch/>
        </p:blipFill>
        <p:spPr>
          <a:xfrm>
            <a:off x="7878756" y="807050"/>
            <a:ext cx="4797764" cy="6120000"/>
          </a:xfrm>
          <a:prstGeom prst="rect">
            <a:avLst/>
          </a:prstGeom>
        </p:spPr>
      </p:pic>
      <p:pic>
        <p:nvPicPr>
          <p:cNvPr id="7" name="Picture 6">
            <a:extLst>
              <a:ext uri="{FF2B5EF4-FFF2-40B4-BE49-F238E27FC236}">
                <a16:creationId xmlns:a16="http://schemas.microsoft.com/office/drawing/2014/main" id="{8473DD57-184B-CD29-73B3-324476B1571B}"/>
              </a:ext>
            </a:extLst>
          </p:cNvPr>
          <p:cNvPicPr>
            <a:picLocks noChangeAspect="1"/>
          </p:cNvPicPr>
          <p:nvPr/>
        </p:nvPicPr>
        <p:blipFill>
          <a:blip r:embed="rId9"/>
          <a:stretch>
            <a:fillRect/>
          </a:stretch>
        </p:blipFill>
        <p:spPr>
          <a:xfrm flipH="1">
            <a:off x="8830682" y="1545083"/>
            <a:ext cx="2126879" cy="5221747"/>
          </a:xfrm>
          <a:prstGeom prst="rect">
            <a:avLst/>
          </a:prstGeom>
        </p:spPr>
      </p:pic>
    </p:spTree>
    <p:extLst>
      <p:ext uri="{BB962C8B-B14F-4D97-AF65-F5344CB8AC3E}">
        <p14:creationId xmlns:p14="http://schemas.microsoft.com/office/powerpoint/2010/main" val="1238060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12" presetClass="entr" presetSubtype="1" fill="hold" grpId="0" nodeType="withEffect">
                                      <p:stCondLst>
                                        <p:cond delay="17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p:tgtEl>
                                              <p:spTgt spid="16"/>
                                            </p:tgtEl>
                                            <p:attrNameLst>
                                              <p:attrName>ppt_y</p:attrName>
                                            </p:attrNameLst>
                                          </p:cBhvr>
                                          <p:tavLst>
                                            <p:tav tm="0">
                                              <p:val>
                                                <p:strVal val="#ppt_y-#ppt_h*1.125000"/>
                                              </p:val>
                                            </p:tav>
                                            <p:tav tm="100000">
                                              <p:val>
                                                <p:strVal val="#ppt_y"/>
                                              </p:val>
                                            </p:tav>
                                          </p:tavLst>
                                        </p:anim>
                                        <p:animEffect transition="in" filter="wipe(down)">
                                          <p:cBhvr>
                                            <p:cTn id="19" dur="750"/>
                                            <p:tgtEl>
                                              <p:spTgt spid="16"/>
                                            </p:tgtEl>
                                          </p:cBhvr>
                                        </p:animEffect>
                                      </p:childTnLst>
                                    </p:cTn>
                                  </p:par>
                                  <p:par>
                                    <p:cTn id="20" presetID="2" presetClass="entr" presetSubtype="4" fill="hold" nodeType="withEffect" p14:presetBounceEnd="70000">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14:bounceEnd="70000">
                                          <p:cBhvr additive="base">
                                            <p:cTn id="22" dur="1000" fill="hold"/>
                                            <p:tgtEl>
                                              <p:spTgt spid="7"/>
                                            </p:tgtEl>
                                            <p:attrNameLst>
                                              <p:attrName>ppt_x</p:attrName>
                                            </p:attrNameLst>
                                          </p:cBhvr>
                                          <p:tavLst>
                                            <p:tav tm="0">
                                              <p:val>
                                                <p:strVal val="#ppt_x"/>
                                              </p:val>
                                            </p:tav>
                                            <p:tav tm="100000">
                                              <p:val>
                                                <p:strVal val="#ppt_x"/>
                                              </p:val>
                                            </p:tav>
                                          </p:tavLst>
                                        </p:anim>
                                        <p:anim calcmode="lin" valueType="num" p14:bounceEnd="70000">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3550"/>
                                </p:stCondLst>
                                <p:childTnLst>
                                  <p:par>
                                    <p:cTn id="25" presetID="32" presetClass="emph" presetSubtype="0" repeatCount="indefinite" fill="hold" nodeType="after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12" presetClass="entr" presetSubtype="1" fill="hold" grpId="0" nodeType="withEffect">
                                      <p:stCondLst>
                                        <p:cond delay="17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p:tgtEl>
                                              <p:spTgt spid="16"/>
                                            </p:tgtEl>
                                            <p:attrNameLst>
                                              <p:attrName>ppt_y</p:attrName>
                                            </p:attrNameLst>
                                          </p:cBhvr>
                                          <p:tavLst>
                                            <p:tav tm="0">
                                              <p:val>
                                                <p:strVal val="#ppt_y-#ppt_h*1.125000"/>
                                              </p:val>
                                            </p:tav>
                                            <p:tav tm="100000">
                                              <p:val>
                                                <p:strVal val="#ppt_y"/>
                                              </p:val>
                                            </p:tav>
                                          </p:tavLst>
                                        </p:anim>
                                        <p:animEffect transition="in" filter="wipe(down)">
                                          <p:cBhvr>
                                            <p:cTn id="19" dur="750"/>
                                            <p:tgtEl>
                                              <p:spTgt spid="16"/>
                                            </p:tgtEl>
                                          </p:cBhvr>
                                        </p:animEffect>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ppt_x"/>
                                              </p:val>
                                            </p:tav>
                                            <p:tav tm="100000">
                                              <p:val>
                                                <p:strVal val="#ppt_x"/>
                                              </p:val>
                                            </p:tav>
                                          </p:tavLst>
                                        </p:anim>
                                        <p:anim calcmode="lin" valueType="num">
                                          <p:cBhvr additive="base">
                                            <p:cTn id="23" dur="1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3550"/>
                                </p:stCondLst>
                                <p:childTnLst>
                                  <p:par>
                                    <p:cTn id="25" presetID="32" presetClass="emph" presetSubtype="0" repeatCount="indefinite" fill="hold" nodeType="afterEffect">
                                      <p:stCondLst>
                                        <p:cond delay="0"/>
                                      </p:stCondLst>
                                      <p:childTnLst>
                                        <p:animRot by="120000">
                                          <p:cBhvr>
                                            <p:cTn id="26" dur="100" fill="hold">
                                              <p:stCondLst>
                                                <p:cond delay="0"/>
                                              </p:stCondLst>
                                            </p:cTn>
                                            <p:tgtEl>
                                              <p:spTgt spid="7"/>
                                            </p:tgtEl>
                                            <p:attrNameLst>
                                              <p:attrName>r</p:attrName>
                                            </p:attrNameLst>
                                          </p:cBhvr>
                                        </p:animRot>
                                        <p:animRot by="-240000">
                                          <p:cBhvr>
                                            <p:cTn id="27" dur="200" fill="hold">
                                              <p:stCondLst>
                                                <p:cond delay="200"/>
                                              </p:stCondLst>
                                            </p:cTn>
                                            <p:tgtEl>
                                              <p:spTgt spid="7"/>
                                            </p:tgtEl>
                                            <p:attrNameLst>
                                              <p:attrName>r</p:attrName>
                                            </p:attrNameLst>
                                          </p:cBhvr>
                                        </p:animRot>
                                        <p:animRot by="240000">
                                          <p:cBhvr>
                                            <p:cTn id="28" dur="200" fill="hold">
                                              <p:stCondLst>
                                                <p:cond delay="400"/>
                                              </p:stCondLst>
                                            </p:cTn>
                                            <p:tgtEl>
                                              <p:spTgt spid="7"/>
                                            </p:tgtEl>
                                            <p:attrNameLst>
                                              <p:attrName>r</p:attrName>
                                            </p:attrNameLst>
                                          </p:cBhvr>
                                        </p:animRot>
                                        <p:animRot by="-240000">
                                          <p:cBhvr>
                                            <p:cTn id="29" dur="200" fill="hold">
                                              <p:stCondLst>
                                                <p:cond delay="600"/>
                                              </p:stCondLst>
                                            </p:cTn>
                                            <p:tgtEl>
                                              <p:spTgt spid="7"/>
                                            </p:tgtEl>
                                            <p:attrNameLst>
                                              <p:attrName>r</p:attrName>
                                            </p:attrNameLst>
                                          </p:cBhvr>
                                        </p:animRot>
                                        <p:animRot by="120000">
                                          <p:cBhvr>
                                            <p:cTn id="3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126675"/>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13679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6280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B052D0C-8E6D-1BA2-D5A4-4CE127A02CB1}"/>
              </a:ext>
            </a:extLst>
          </p:cNvPr>
          <p:cNvSpPr txBox="1">
            <a:spLocks noChangeArrowheads="1"/>
          </p:cNvSpPr>
          <p:nvPr/>
        </p:nvSpPr>
        <p:spPr bwMode="auto">
          <a:xfrm>
            <a:off x="2242624" y="192410"/>
            <a:ext cx="8223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a:solidFill>
                  <a:srgbClr val="C00000"/>
                </a:solidFill>
                <a:latin typeface="Cambria" panose="02040503050406030204" pitchFamily="18" charset="0"/>
                <a:ea typeface="Cambria" panose="02040503050406030204" pitchFamily="18" charset="0"/>
                <a:cs typeface="Arial" panose="020B0604020202020204" pitchFamily="34" charset="0"/>
              </a:rPr>
              <a:t>Giải thích các biểu hiện của tư duy độc lập</a:t>
            </a:r>
            <a:r>
              <a:rPr lang="en-US" altLang="en-US" b="1">
                <a:solidFill>
                  <a:srgbClr val="C00000"/>
                </a:solidFill>
                <a:latin typeface="Cambria" panose="02040503050406030204" pitchFamily="18" charset="0"/>
                <a:ea typeface="Cambria" panose="02040503050406030204" pitchFamily="18"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8AB41E7F-9E7B-D8A6-8428-38029261CF0A}"/>
              </a:ext>
            </a:extLst>
          </p:cNvPr>
          <p:cNvSpPr/>
          <p:nvPr/>
        </p:nvSpPr>
        <p:spPr>
          <a:xfrm>
            <a:off x="372889" y="1148638"/>
            <a:ext cx="7560000" cy="4549385"/>
          </a:xfrm>
          <a:custGeom>
            <a:avLst/>
            <a:gdLst>
              <a:gd name="connsiteX0" fmla="*/ 0 w 7560000"/>
              <a:gd name="connsiteY0" fmla="*/ 686912 h 4549385"/>
              <a:gd name="connsiteX1" fmla="*/ 686912 w 7560000"/>
              <a:gd name="connsiteY1" fmla="*/ 0 h 4549385"/>
              <a:gd name="connsiteX2" fmla="*/ 6873088 w 7560000"/>
              <a:gd name="connsiteY2" fmla="*/ 0 h 4549385"/>
              <a:gd name="connsiteX3" fmla="*/ 7560000 w 7560000"/>
              <a:gd name="connsiteY3" fmla="*/ 686912 h 4549385"/>
              <a:gd name="connsiteX4" fmla="*/ 7560000 w 7560000"/>
              <a:gd name="connsiteY4" fmla="*/ 3862473 h 4549385"/>
              <a:gd name="connsiteX5" fmla="*/ 6873088 w 7560000"/>
              <a:gd name="connsiteY5" fmla="*/ 4549385 h 4549385"/>
              <a:gd name="connsiteX6" fmla="*/ 686912 w 7560000"/>
              <a:gd name="connsiteY6" fmla="*/ 4549385 h 4549385"/>
              <a:gd name="connsiteX7" fmla="*/ 0 w 7560000"/>
              <a:gd name="connsiteY7" fmla="*/ 3862473 h 4549385"/>
              <a:gd name="connsiteX8" fmla="*/ 0 w 7560000"/>
              <a:gd name="connsiteY8" fmla="*/ 686912 h 454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0" h="4549385" fill="none" extrusionOk="0">
                <a:moveTo>
                  <a:pt x="0" y="686912"/>
                </a:moveTo>
                <a:cubicBezTo>
                  <a:pt x="-16073" y="340632"/>
                  <a:pt x="312646" y="46649"/>
                  <a:pt x="686912" y="0"/>
                </a:cubicBezTo>
                <a:cubicBezTo>
                  <a:pt x="3106112" y="148782"/>
                  <a:pt x="4194179" y="129548"/>
                  <a:pt x="6873088" y="0"/>
                </a:cubicBezTo>
                <a:cubicBezTo>
                  <a:pt x="7258508" y="15298"/>
                  <a:pt x="7570632" y="321576"/>
                  <a:pt x="7560000" y="686912"/>
                </a:cubicBezTo>
                <a:cubicBezTo>
                  <a:pt x="7476068" y="2214909"/>
                  <a:pt x="7492594" y="3068460"/>
                  <a:pt x="7560000" y="3862473"/>
                </a:cubicBezTo>
                <a:cubicBezTo>
                  <a:pt x="7589689" y="4272907"/>
                  <a:pt x="7247824" y="4546610"/>
                  <a:pt x="6873088" y="4549385"/>
                </a:cubicBezTo>
                <a:cubicBezTo>
                  <a:pt x="5605606" y="4405024"/>
                  <a:pt x="2520262" y="4536176"/>
                  <a:pt x="686912" y="4549385"/>
                </a:cubicBezTo>
                <a:cubicBezTo>
                  <a:pt x="289335" y="4554237"/>
                  <a:pt x="953" y="4171997"/>
                  <a:pt x="0" y="3862473"/>
                </a:cubicBezTo>
                <a:cubicBezTo>
                  <a:pt x="-18676" y="2716139"/>
                  <a:pt x="-12372" y="1026511"/>
                  <a:pt x="0" y="686912"/>
                </a:cubicBezTo>
                <a:close/>
              </a:path>
              <a:path w="7560000" h="4549385" stroke="0" extrusionOk="0">
                <a:moveTo>
                  <a:pt x="0" y="686912"/>
                </a:moveTo>
                <a:cubicBezTo>
                  <a:pt x="36415" y="322199"/>
                  <a:pt x="304310" y="44985"/>
                  <a:pt x="686912" y="0"/>
                </a:cubicBezTo>
                <a:cubicBezTo>
                  <a:pt x="1329330" y="91329"/>
                  <a:pt x="6205643" y="61632"/>
                  <a:pt x="6873088" y="0"/>
                </a:cubicBezTo>
                <a:cubicBezTo>
                  <a:pt x="7322224" y="-11623"/>
                  <a:pt x="7562316" y="297350"/>
                  <a:pt x="7560000" y="686912"/>
                </a:cubicBezTo>
                <a:cubicBezTo>
                  <a:pt x="7614309" y="1498931"/>
                  <a:pt x="7469283" y="2557990"/>
                  <a:pt x="7560000" y="3862473"/>
                </a:cubicBezTo>
                <a:cubicBezTo>
                  <a:pt x="7614841" y="4252193"/>
                  <a:pt x="7221593" y="4587097"/>
                  <a:pt x="6873088" y="4549385"/>
                </a:cubicBezTo>
                <a:cubicBezTo>
                  <a:pt x="3942391" y="4563529"/>
                  <a:pt x="2318465" y="4528806"/>
                  <a:pt x="686912" y="4549385"/>
                </a:cubicBezTo>
                <a:cubicBezTo>
                  <a:pt x="284132" y="4577472"/>
                  <a:pt x="-12282" y="4228076"/>
                  <a:pt x="0" y="3862473"/>
                </a:cubicBezTo>
                <a:cubicBezTo>
                  <a:pt x="-161588" y="3315164"/>
                  <a:pt x="49457" y="1024035"/>
                  <a:pt x="0" y="686912"/>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79FD754-BEBF-B7B4-9EAE-38A0D089FC06}"/>
              </a:ext>
            </a:extLst>
          </p:cNvPr>
          <p:cNvSpPr txBox="1"/>
          <p:nvPr/>
        </p:nvSpPr>
        <p:spPr>
          <a:xfrm>
            <a:off x="750983" y="1435134"/>
            <a:ext cx="6991350" cy="1015663"/>
          </a:xfrm>
          <a:prstGeom prst="rect">
            <a:avLst/>
          </a:prstGeom>
          <a:noFill/>
        </p:spPr>
        <p:txBody>
          <a:bodyPr wrap="square">
            <a:spAutoFit/>
          </a:bodyPr>
          <a:lstStyle/>
          <a:p>
            <a:pPr lvl="0" algn="ctr">
              <a:defRPr/>
            </a:pPr>
            <a:r>
              <a:rPr lang="vi-VN" sz="3000" b="1">
                <a:solidFill>
                  <a:srgbClr val="7030A0"/>
                </a:solidFill>
                <a:latin typeface="Cambria" panose="02040503050406030204" pitchFamily="18" charset="0"/>
                <a:ea typeface="Cambria" panose="02040503050406030204" pitchFamily="18" charset="0"/>
              </a:rPr>
              <a:t>Lắng nghe ý kiến của mọi người, sau đó theo ý kiến số đông</a:t>
            </a:r>
            <a:endPar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DC258C93-EF46-96D0-3529-23C7CC233C7F}"/>
              </a:ext>
            </a:extLst>
          </p:cNvPr>
          <p:cNvSpPr txBox="1"/>
          <p:nvPr/>
        </p:nvSpPr>
        <p:spPr>
          <a:xfrm>
            <a:off x="603881" y="2813446"/>
            <a:ext cx="7043884" cy="2400657"/>
          </a:xfrm>
          <a:prstGeom prst="rect">
            <a:avLst/>
          </a:prstGeom>
          <a:noFill/>
        </p:spPr>
        <p:txBody>
          <a:bodyPr wrap="square">
            <a:spAutoFit/>
          </a:bodyPr>
          <a:lstStyle/>
          <a:p>
            <a:pPr lvl="0" algn="ctr">
              <a:defRPr/>
            </a:pPr>
            <a:r>
              <a:rPr lang="vi-VN" sz="3000">
                <a:solidFill>
                  <a:srgbClr val="003399"/>
                </a:solidFill>
                <a:latin typeface="Cambria" panose="02040503050406030204" pitchFamily="18" charset="0"/>
                <a:ea typeface="Cambria" panose="02040503050406030204" pitchFamily="18" charset="0"/>
              </a:rPr>
              <a:t>Đôi khi, trong một số việc, chúng ta cũng cần lắng nghe số đông và hãy nghĩ tại sao số đông lại như vậy; mình có thể giữ quan điểm của mình nhưng cần chấp nhận từng số đông nếu đó là nguyên tắc.</a:t>
            </a:r>
            <a:endParaRPr kumimoji="0" lang="vi-VN" sz="3000" b="0" i="0" u="none" strike="noStrike" kern="1200" cap="none" spc="0" normalizeH="0" baseline="0" noProof="0">
              <a:ln>
                <a:noFill/>
              </a:ln>
              <a:solidFill>
                <a:srgbClr val="003399"/>
              </a:solidFill>
              <a:effectLst/>
              <a:uLnTx/>
              <a:uFillTx/>
              <a:latin typeface="Cambria" panose="02040503050406030204" pitchFamily="18" charset="0"/>
              <a:ea typeface="Cambria" panose="02040503050406030204" pitchFamily="18" charset="0"/>
            </a:endParaRPr>
          </a:p>
        </p:txBody>
      </p:sp>
      <p:pic>
        <p:nvPicPr>
          <p:cNvPr id="10" name="Picture 9">
            <a:extLst>
              <a:ext uri="{FF2B5EF4-FFF2-40B4-BE49-F238E27FC236}">
                <a16:creationId xmlns:a16="http://schemas.microsoft.com/office/drawing/2014/main" id="{0446F5DD-0DAD-932E-B9F7-0C78D9FDD096}"/>
              </a:ext>
            </a:extLst>
          </p:cNvPr>
          <p:cNvPicPr>
            <a:picLocks noChangeAspect="1"/>
          </p:cNvPicPr>
          <p:nvPr/>
        </p:nvPicPr>
        <p:blipFill>
          <a:blip r:embed="rId7"/>
          <a:stretch>
            <a:fillRect/>
          </a:stretch>
        </p:blipFill>
        <p:spPr>
          <a:xfrm>
            <a:off x="7931365" y="3220187"/>
            <a:ext cx="1324800" cy="2160000"/>
          </a:xfrm>
          <a:prstGeom prst="rect">
            <a:avLst/>
          </a:prstGeom>
        </p:spPr>
      </p:pic>
      <p:pic>
        <p:nvPicPr>
          <p:cNvPr id="11" name="Picture 10">
            <a:extLst>
              <a:ext uri="{FF2B5EF4-FFF2-40B4-BE49-F238E27FC236}">
                <a16:creationId xmlns:a16="http://schemas.microsoft.com/office/drawing/2014/main" id="{CBF30CFF-D5AF-AE66-6E88-F7DC8690E8CE}"/>
              </a:ext>
            </a:extLst>
          </p:cNvPr>
          <p:cNvPicPr>
            <a:picLocks noChangeAspect="1"/>
          </p:cNvPicPr>
          <p:nvPr/>
        </p:nvPicPr>
        <p:blipFill>
          <a:blip r:embed="rId8"/>
          <a:stretch>
            <a:fillRect/>
          </a:stretch>
        </p:blipFill>
        <p:spPr>
          <a:xfrm>
            <a:off x="9773506" y="2988001"/>
            <a:ext cx="1593601" cy="2160000"/>
          </a:xfrm>
          <a:prstGeom prst="rect">
            <a:avLst/>
          </a:prstGeom>
        </p:spPr>
      </p:pic>
      <p:pic>
        <p:nvPicPr>
          <p:cNvPr id="12" name="Picture 11">
            <a:extLst>
              <a:ext uri="{FF2B5EF4-FFF2-40B4-BE49-F238E27FC236}">
                <a16:creationId xmlns:a16="http://schemas.microsoft.com/office/drawing/2014/main" id="{45AE1DE6-948F-7E4D-B84B-6B03DFF41443}"/>
              </a:ext>
            </a:extLst>
          </p:cNvPr>
          <p:cNvPicPr>
            <a:picLocks noChangeAspect="1"/>
          </p:cNvPicPr>
          <p:nvPr/>
        </p:nvPicPr>
        <p:blipFill>
          <a:blip r:embed="rId9"/>
          <a:stretch>
            <a:fillRect/>
          </a:stretch>
        </p:blipFill>
        <p:spPr>
          <a:xfrm>
            <a:off x="7234922" y="4684756"/>
            <a:ext cx="2340001" cy="1872000"/>
          </a:xfrm>
          <a:prstGeom prst="rect">
            <a:avLst/>
          </a:prstGeom>
        </p:spPr>
      </p:pic>
      <p:pic>
        <p:nvPicPr>
          <p:cNvPr id="13" name="Picture 12">
            <a:extLst>
              <a:ext uri="{FF2B5EF4-FFF2-40B4-BE49-F238E27FC236}">
                <a16:creationId xmlns:a16="http://schemas.microsoft.com/office/drawing/2014/main" id="{319EBBC9-0001-3328-CB07-C40048F0A03C}"/>
              </a:ext>
            </a:extLst>
          </p:cNvPr>
          <p:cNvPicPr>
            <a:picLocks noChangeAspect="1"/>
          </p:cNvPicPr>
          <p:nvPr/>
        </p:nvPicPr>
        <p:blipFill>
          <a:blip r:embed="rId10"/>
          <a:stretch>
            <a:fillRect/>
          </a:stretch>
        </p:blipFill>
        <p:spPr>
          <a:xfrm>
            <a:off x="8707868" y="1060187"/>
            <a:ext cx="1493760" cy="2160000"/>
          </a:xfrm>
          <a:prstGeom prst="rect">
            <a:avLst/>
          </a:prstGeom>
        </p:spPr>
      </p:pic>
      <p:pic>
        <p:nvPicPr>
          <p:cNvPr id="14" name="Picture 13">
            <a:extLst>
              <a:ext uri="{FF2B5EF4-FFF2-40B4-BE49-F238E27FC236}">
                <a16:creationId xmlns:a16="http://schemas.microsoft.com/office/drawing/2014/main" id="{AEE81AF7-EBD3-CFBF-04B3-85EC9E73F2DF}"/>
              </a:ext>
            </a:extLst>
          </p:cNvPr>
          <p:cNvPicPr>
            <a:picLocks noChangeAspect="1"/>
          </p:cNvPicPr>
          <p:nvPr/>
        </p:nvPicPr>
        <p:blipFill>
          <a:blip r:embed="rId11"/>
          <a:stretch>
            <a:fillRect/>
          </a:stretch>
        </p:blipFill>
        <p:spPr>
          <a:xfrm>
            <a:off x="9477941" y="4540416"/>
            <a:ext cx="2341170" cy="1872000"/>
          </a:xfrm>
          <a:prstGeom prst="rect">
            <a:avLst/>
          </a:prstGeom>
        </p:spPr>
      </p:pic>
    </p:spTree>
    <p:extLst>
      <p:ext uri="{BB962C8B-B14F-4D97-AF65-F5344CB8AC3E}">
        <p14:creationId xmlns:p14="http://schemas.microsoft.com/office/powerpoint/2010/main" val="231218610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12" presetClass="entr" presetSubtype="1" fill="hold" grpId="0" nodeType="withEffect">
                                      <p:stCondLst>
                                        <p:cond delay="17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p:tgtEl>
                                              <p:spTgt spid="16"/>
                                            </p:tgtEl>
                                            <p:attrNameLst>
                                              <p:attrName>ppt_y</p:attrName>
                                            </p:attrNameLst>
                                          </p:cBhvr>
                                          <p:tavLst>
                                            <p:tav tm="0">
                                              <p:val>
                                                <p:strVal val="#ppt_y-#ppt_h*1.125000"/>
                                              </p:val>
                                            </p:tav>
                                            <p:tav tm="100000">
                                              <p:val>
                                                <p:strVal val="#ppt_y"/>
                                              </p:val>
                                            </p:tav>
                                          </p:tavLst>
                                        </p:anim>
                                        <p:animEffect transition="in" filter="wipe(down)">
                                          <p:cBhvr>
                                            <p:cTn id="19" dur="750"/>
                                            <p:tgtEl>
                                              <p:spTgt spid="16"/>
                                            </p:tgtEl>
                                          </p:cBhvr>
                                        </p:animEffect>
                                      </p:childTnLst>
                                    </p:cTn>
                                  </p:par>
                                  <p:par>
                                    <p:cTn id="20" presetID="2" presetClass="entr" presetSubtype="4" fill="hold" nodeType="withEffect" p14:presetBounceEnd="70000">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14:bounceEnd="70000">
                                          <p:cBhvr additive="base">
                                            <p:cTn id="22" dur="10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23" dur="10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14:presetBounceEnd="70000">
                                      <p:stCondLst>
                                        <p:cond delay="750"/>
                                      </p:stCondLst>
                                      <p:childTnLst>
                                        <p:set>
                                          <p:cBhvr>
                                            <p:cTn id="25" dur="1" fill="hold">
                                              <p:stCondLst>
                                                <p:cond delay="0"/>
                                              </p:stCondLst>
                                            </p:cTn>
                                            <p:tgtEl>
                                              <p:spTgt spid="10"/>
                                            </p:tgtEl>
                                            <p:attrNameLst>
                                              <p:attrName>style.visibility</p:attrName>
                                            </p:attrNameLst>
                                          </p:cBhvr>
                                          <p:to>
                                            <p:strVal val="visible"/>
                                          </p:to>
                                        </p:set>
                                        <p:anim calcmode="lin" valueType="num" p14:bounceEnd="70000">
                                          <p:cBhvr additive="base">
                                            <p:cTn id="26" dur="1000" fill="hold"/>
                                            <p:tgtEl>
                                              <p:spTgt spid="10"/>
                                            </p:tgtEl>
                                            <p:attrNameLst>
                                              <p:attrName>ppt_x</p:attrName>
                                            </p:attrNameLst>
                                          </p:cBhvr>
                                          <p:tavLst>
                                            <p:tav tm="0">
                                              <p:val>
                                                <p:strVal val="#ppt_x"/>
                                              </p:val>
                                            </p:tav>
                                            <p:tav tm="100000">
                                              <p:val>
                                                <p:strVal val="#ppt_x"/>
                                              </p:val>
                                            </p:tav>
                                          </p:tavLst>
                                        </p:anim>
                                        <p:anim calcmode="lin" valueType="num" p14:bounceEnd="70000">
                                          <p:cBhvr additive="base">
                                            <p:cTn id="27" dur="10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14:presetBounceEnd="70000">
                                      <p:stCondLst>
                                        <p:cond delay="1250"/>
                                      </p:stCondLst>
                                      <p:childTnLst>
                                        <p:set>
                                          <p:cBhvr>
                                            <p:cTn id="29" dur="1" fill="hold">
                                              <p:stCondLst>
                                                <p:cond delay="0"/>
                                              </p:stCondLst>
                                            </p:cTn>
                                            <p:tgtEl>
                                              <p:spTgt spid="11"/>
                                            </p:tgtEl>
                                            <p:attrNameLst>
                                              <p:attrName>style.visibility</p:attrName>
                                            </p:attrNameLst>
                                          </p:cBhvr>
                                          <p:to>
                                            <p:strVal val="visible"/>
                                          </p:to>
                                        </p:set>
                                        <p:anim calcmode="lin" valueType="num" p14:bounceEnd="70000">
                                          <p:cBhvr additive="base">
                                            <p:cTn id="30" dur="10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31" dur="1000" fill="hold"/>
                                            <p:tgtEl>
                                              <p:spTgt spid="11"/>
                                            </p:tgtEl>
                                            <p:attrNameLst>
                                              <p:attrName>ppt_y</p:attrName>
                                            </p:attrNameLst>
                                          </p:cBhvr>
                                          <p:tavLst>
                                            <p:tav tm="0">
                                              <p:val>
                                                <p:strVal val="1+#ppt_h/2"/>
                                              </p:val>
                                            </p:tav>
                                            <p:tav tm="100000">
                                              <p:val>
                                                <p:strVal val="#ppt_y"/>
                                              </p:val>
                                            </p:tav>
                                          </p:tavLst>
                                        </p:anim>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3"/>
                                            </p:tgtEl>
                                            <p:attrNameLst>
                                              <p:attrName>r</p:attrName>
                                            </p:attrNameLst>
                                          </p:cBhvr>
                                        </p:animRot>
                                        <p:animRot by="-240000">
                                          <p:cBhvr>
                                            <p:cTn id="34" dur="200" fill="hold">
                                              <p:stCondLst>
                                                <p:cond delay="200"/>
                                              </p:stCondLst>
                                            </p:cTn>
                                            <p:tgtEl>
                                              <p:spTgt spid="13"/>
                                            </p:tgtEl>
                                            <p:attrNameLst>
                                              <p:attrName>r</p:attrName>
                                            </p:attrNameLst>
                                          </p:cBhvr>
                                        </p:animRot>
                                        <p:animRot by="240000">
                                          <p:cBhvr>
                                            <p:cTn id="35" dur="200" fill="hold">
                                              <p:stCondLst>
                                                <p:cond delay="400"/>
                                              </p:stCondLst>
                                            </p:cTn>
                                            <p:tgtEl>
                                              <p:spTgt spid="13"/>
                                            </p:tgtEl>
                                            <p:attrNameLst>
                                              <p:attrName>r</p:attrName>
                                            </p:attrNameLst>
                                          </p:cBhvr>
                                        </p:animRot>
                                        <p:animRot by="-240000">
                                          <p:cBhvr>
                                            <p:cTn id="36" dur="200" fill="hold">
                                              <p:stCondLst>
                                                <p:cond delay="600"/>
                                              </p:stCondLst>
                                            </p:cTn>
                                            <p:tgtEl>
                                              <p:spTgt spid="13"/>
                                            </p:tgtEl>
                                            <p:attrNameLst>
                                              <p:attrName>r</p:attrName>
                                            </p:attrNameLst>
                                          </p:cBhvr>
                                        </p:animRot>
                                        <p:animRot by="120000">
                                          <p:cBhvr>
                                            <p:cTn id="37" dur="200" fill="hold">
                                              <p:stCondLst>
                                                <p:cond delay="800"/>
                                              </p:stCondLst>
                                            </p:cTn>
                                            <p:tgtEl>
                                              <p:spTgt spid="13"/>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10"/>
                                            </p:tgtEl>
                                            <p:attrNameLst>
                                              <p:attrName>r</p:attrName>
                                            </p:attrNameLst>
                                          </p:cBhvr>
                                        </p:animRot>
                                        <p:animRot by="-240000">
                                          <p:cBhvr>
                                            <p:cTn id="40" dur="200" fill="hold">
                                              <p:stCondLst>
                                                <p:cond delay="200"/>
                                              </p:stCondLst>
                                            </p:cTn>
                                            <p:tgtEl>
                                              <p:spTgt spid="10"/>
                                            </p:tgtEl>
                                            <p:attrNameLst>
                                              <p:attrName>r</p:attrName>
                                            </p:attrNameLst>
                                          </p:cBhvr>
                                        </p:animRot>
                                        <p:animRot by="240000">
                                          <p:cBhvr>
                                            <p:cTn id="41" dur="200" fill="hold">
                                              <p:stCondLst>
                                                <p:cond delay="400"/>
                                              </p:stCondLst>
                                            </p:cTn>
                                            <p:tgtEl>
                                              <p:spTgt spid="10"/>
                                            </p:tgtEl>
                                            <p:attrNameLst>
                                              <p:attrName>r</p:attrName>
                                            </p:attrNameLst>
                                          </p:cBhvr>
                                        </p:animRot>
                                        <p:animRot by="-240000">
                                          <p:cBhvr>
                                            <p:cTn id="42" dur="200" fill="hold">
                                              <p:stCondLst>
                                                <p:cond delay="600"/>
                                              </p:stCondLst>
                                            </p:cTn>
                                            <p:tgtEl>
                                              <p:spTgt spid="10"/>
                                            </p:tgtEl>
                                            <p:attrNameLst>
                                              <p:attrName>r</p:attrName>
                                            </p:attrNameLst>
                                          </p:cBhvr>
                                        </p:animRot>
                                        <p:animRot by="120000">
                                          <p:cBhvr>
                                            <p:cTn id="43" dur="200" fill="hold">
                                              <p:stCondLst>
                                                <p:cond delay="800"/>
                                              </p:stCondLst>
                                            </p:cTn>
                                            <p:tgtEl>
                                              <p:spTgt spid="10"/>
                                            </p:tgtEl>
                                            <p:attrNameLst>
                                              <p:attrName>r</p:attrName>
                                            </p:attrNameLst>
                                          </p:cBhvr>
                                        </p:animRo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11"/>
                                            </p:tgtEl>
                                            <p:attrNameLst>
                                              <p:attrName>r</p:attrName>
                                            </p:attrNameLst>
                                          </p:cBhvr>
                                        </p:animRot>
                                        <p:animRot by="-240000">
                                          <p:cBhvr>
                                            <p:cTn id="46" dur="200" fill="hold">
                                              <p:stCondLst>
                                                <p:cond delay="200"/>
                                              </p:stCondLst>
                                            </p:cTn>
                                            <p:tgtEl>
                                              <p:spTgt spid="11"/>
                                            </p:tgtEl>
                                            <p:attrNameLst>
                                              <p:attrName>r</p:attrName>
                                            </p:attrNameLst>
                                          </p:cBhvr>
                                        </p:animRot>
                                        <p:animRot by="240000">
                                          <p:cBhvr>
                                            <p:cTn id="47" dur="200" fill="hold">
                                              <p:stCondLst>
                                                <p:cond delay="400"/>
                                              </p:stCondLst>
                                            </p:cTn>
                                            <p:tgtEl>
                                              <p:spTgt spid="11"/>
                                            </p:tgtEl>
                                            <p:attrNameLst>
                                              <p:attrName>r</p:attrName>
                                            </p:attrNameLst>
                                          </p:cBhvr>
                                        </p:animRot>
                                        <p:animRot by="-240000">
                                          <p:cBhvr>
                                            <p:cTn id="48" dur="200" fill="hold">
                                              <p:stCondLst>
                                                <p:cond delay="600"/>
                                              </p:stCondLst>
                                            </p:cTn>
                                            <p:tgtEl>
                                              <p:spTgt spid="11"/>
                                            </p:tgtEl>
                                            <p:attrNameLst>
                                              <p:attrName>r</p:attrName>
                                            </p:attrNameLst>
                                          </p:cBhvr>
                                        </p:animRot>
                                        <p:animRot by="120000">
                                          <p:cBhvr>
                                            <p:cTn id="4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12" presetClass="entr" presetSubtype="1" fill="hold" grpId="0" nodeType="withEffect">
                                      <p:stCondLst>
                                        <p:cond delay="17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p:tgtEl>
                                              <p:spTgt spid="16"/>
                                            </p:tgtEl>
                                            <p:attrNameLst>
                                              <p:attrName>ppt_y</p:attrName>
                                            </p:attrNameLst>
                                          </p:cBhvr>
                                          <p:tavLst>
                                            <p:tav tm="0">
                                              <p:val>
                                                <p:strVal val="#ppt_y-#ppt_h*1.125000"/>
                                              </p:val>
                                            </p:tav>
                                            <p:tav tm="100000">
                                              <p:val>
                                                <p:strVal val="#ppt_y"/>
                                              </p:val>
                                            </p:tav>
                                          </p:tavLst>
                                        </p:anim>
                                        <p:animEffect transition="in" filter="wipe(down)">
                                          <p:cBhvr>
                                            <p:cTn id="19" dur="750"/>
                                            <p:tgtEl>
                                              <p:spTgt spid="16"/>
                                            </p:tgtEl>
                                          </p:cBhvr>
                                        </p:animEffect>
                                      </p:childTnLst>
                                    </p:cTn>
                                  </p:par>
                                  <p:par>
                                    <p:cTn id="20" presetID="2" presetClass="entr" presetSubtype="4" fill="hold" nodeType="withEffect">
                                      <p:stCondLst>
                                        <p:cond delay="25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1000" fill="hold"/>
                                            <p:tgtEl>
                                              <p:spTgt spid="13"/>
                                            </p:tgtEl>
                                            <p:attrNameLst>
                                              <p:attrName>ppt_x</p:attrName>
                                            </p:attrNameLst>
                                          </p:cBhvr>
                                          <p:tavLst>
                                            <p:tav tm="0">
                                              <p:val>
                                                <p:strVal val="#ppt_x"/>
                                              </p:val>
                                            </p:tav>
                                            <p:tav tm="100000">
                                              <p:val>
                                                <p:strVal val="#ppt_x"/>
                                              </p:val>
                                            </p:tav>
                                          </p:tavLst>
                                        </p:anim>
                                        <p:anim calcmode="lin" valueType="num">
                                          <p:cBhvr additive="base">
                                            <p:cTn id="23" dur="1000" fill="hold"/>
                                            <p:tgtEl>
                                              <p:spTgt spid="13"/>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75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125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1000" fill="hold"/>
                                            <p:tgtEl>
                                              <p:spTgt spid="11"/>
                                            </p:tgtEl>
                                            <p:attrNameLst>
                                              <p:attrName>ppt_x</p:attrName>
                                            </p:attrNameLst>
                                          </p:cBhvr>
                                          <p:tavLst>
                                            <p:tav tm="0">
                                              <p:val>
                                                <p:strVal val="#ppt_x"/>
                                              </p:val>
                                            </p:tav>
                                            <p:tav tm="100000">
                                              <p:val>
                                                <p:strVal val="#ppt_x"/>
                                              </p:val>
                                            </p:tav>
                                          </p:tavLst>
                                        </p:anim>
                                        <p:anim calcmode="lin" valueType="num">
                                          <p:cBhvr additive="base">
                                            <p:cTn id="31" dur="1000" fill="hold"/>
                                            <p:tgtEl>
                                              <p:spTgt spid="11"/>
                                            </p:tgtEl>
                                            <p:attrNameLst>
                                              <p:attrName>ppt_y</p:attrName>
                                            </p:attrNameLst>
                                          </p:cBhvr>
                                          <p:tavLst>
                                            <p:tav tm="0">
                                              <p:val>
                                                <p:strVal val="1+#ppt_h/2"/>
                                              </p:val>
                                            </p:tav>
                                            <p:tav tm="100000">
                                              <p:val>
                                                <p:strVal val="#ppt_y"/>
                                              </p:val>
                                            </p:tav>
                                          </p:tavLst>
                                        </p:anim>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3"/>
                                            </p:tgtEl>
                                            <p:attrNameLst>
                                              <p:attrName>r</p:attrName>
                                            </p:attrNameLst>
                                          </p:cBhvr>
                                        </p:animRot>
                                        <p:animRot by="-240000">
                                          <p:cBhvr>
                                            <p:cTn id="34" dur="200" fill="hold">
                                              <p:stCondLst>
                                                <p:cond delay="200"/>
                                              </p:stCondLst>
                                            </p:cTn>
                                            <p:tgtEl>
                                              <p:spTgt spid="13"/>
                                            </p:tgtEl>
                                            <p:attrNameLst>
                                              <p:attrName>r</p:attrName>
                                            </p:attrNameLst>
                                          </p:cBhvr>
                                        </p:animRot>
                                        <p:animRot by="240000">
                                          <p:cBhvr>
                                            <p:cTn id="35" dur="200" fill="hold">
                                              <p:stCondLst>
                                                <p:cond delay="400"/>
                                              </p:stCondLst>
                                            </p:cTn>
                                            <p:tgtEl>
                                              <p:spTgt spid="13"/>
                                            </p:tgtEl>
                                            <p:attrNameLst>
                                              <p:attrName>r</p:attrName>
                                            </p:attrNameLst>
                                          </p:cBhvr>
                                        </p:animRot>
                                        <p:animRot by="-240000">
                                          <p:cBhvr>
                                            <p:cTn id="36" dur="200" fill="hold">
                                              <p:stCondLst>
                                                <p:cond delay="600"/>
                                              </p:stCondLst>
                                            </p:cTn>
                                            <p:tgtEl>
                                              <p:spTgt spid="13"/>
                                            </p:tgtEl>
                                            <p:attrNameLst>
                                              <p:attrName>r</p:attrName>
                                            </p:attrNameLst>
                                          </p:cBhvr>
                                        </p:animRot>
                                        <p:animRot by="120000">
                                          <p:cBhvr>
                                            <p:cTn id="37" dur="200" fill="hold">
                                              <p:stCondLst>
                                                <p:cond delay="800"/>
                                              </p:stCondLst>
                                            </p:cTn>
                                            <p:tgtEl>
                                              <p:spTgt spid="13"/>
                                            </p:tgtEl>
                                            <p:attrNameLst>
                                              <p:attrName>r</p:attrName>
                                            </p:attrNameLst>
                                          </p:cBhvr>
                                        </p:animRot>
                                      </p:childTnLst>
                                    </p:cTn>
                                  </p:par>
                                  <p:par>
                                    <p:cTn id="38" presetID="32" presetClass="emph" presetSubtype="0" repeatCount="indefinite" fill="hold" nodeType="withEffect">
                                      <p:stCondLst>
                                        <p:cond delay="0"/>
                                      </p:stCondLst>
                                      <p:childTnLst>
                                        <p:animRot by="120000">
                                          <p:cBhvr>
                                            <p:cTn id="39" dur="100" fill="hold">
                                              <p:stCondLst>
                                                <p:cond delay="0"/>
                                              </p:stCondLst>
                                            </p:cTn>
                                            <p:tgtEl>
                                              <p:spTgt spid="10"/>
                                            </p:tgtEl>
                                            <p:attrNameLst>
                                              <p:attrName>r</p:attrName>
                                            </p:attrNameLst>
                                          </p:cBhvr>
                                        </p:animRot>
                                        <p:animRot by="-240000">
                                          <p:cBhvr>
                                            <p:cTn id="40" dur="200" fill="hold">
                                              <p:stCondLst>
                                                <p:cond delay="200"/>
                                              </p:stCondLst>
                                            </p:cTn>
                                            <p:tgtEl>
                                              <p:spTgt spid="10"/>
                                            </p:tgtEl>
                                            <p:attrNameLst>
                                              <p:attrName>r</p:attrName>
                                            </p:attrNameLst>
                                          </p:cBhvr>
                                        </p:animRot>
                                        <p:animRot by="240000">
                                          <p:cBhvr>
                                            <p:cTn id="41" dur="200" fill="hold">
                                              <p:stCondLst>
                                                <p:cond delay="400"/>
                                              </p:stCondLst>
                                            </p:cTn>
                                            <p:tgtEl>
                                              <p:spTgt spid="10"/>
                                            </p:tgtEl>
                                            <p:attrNameLst>
                                              <p:attrName>r</p:attrName>
                                            </p:attrNameLst>
                                          </p:cBhvr>
                                        </p:animRot>
                                        <p:animRot by="-240000">
                                          <p:cBhvr>
                                            <p:cTn id="42" dur="200" fill="hold">
                                              <p:stCondLst>
                                                <p:cond delay="600"/>
                                              </p:stCondLst>
                                            </p:cTn>
                                            <p:tgtEl>
                                              <p:spTgt spid="10"/>
                                            </p:tgtEl>
                                            <p:attrNameLst>
                                              <p:attrName>r</p:attrName>
                                            </p:attrNameLst>
                                          </p:cBhvr>
                                        </p:animRot>
                                        <p:animRot by="120000">
                                          <p:cBhvr>
                                            <p:cTn id="43" dur="200" fill="hold">
                                              <p:stCondLst>
                                                <p:cond delay="800"/>
                                              </p:stCondLst>
                                            </p:cTn>
                                            <p:tgtEl>
                                              <p:spTgt spid="10"/>
                                            </p:tgtEl>
                                            <p:attrNameLst>
                                              <p:attrName>r</p:attrName>
                                            </p:attrNameLst>
                                          </p:cBhvr>
                                        </p:animRot>
                                      </p:childTnLst>
                                    </p:cTn>
                                  </p:par>
                                  <p:par>
                                    <p:cTn id="44" presetID="32" presetClass="emph" presetSubtype="0" repeatCount="indefinite" fill="hold" nodeType="withEffect">
                                      <p:stCondLst>
                                        <p:cond delay="0"/>
                                      </p:stCondLst>
                                      <p:childTnLst>
                                        <p:animRot by="120000">
                                          <p:cBhvr>
                                            <p:cTn id="45" dur="100" fill="hold">
                                              <p:stCondLst>
                                                <p:cond delay="0"/>
                                              </p:stCondLst>
                                            </p:cTn>
                                            <p:tgtEl>
                                              <p:spTgt spid="11"/>
                                            </p:tgtEl>
                                            <p:attrNameLst>
                                              <p:attrName>r</p:attrName>
                                            </p:attrNameLst>
                                          </p:cBhvr>
                                        </p:animRot>
                                        <p:animRot by="-240000">
                                          <p:cBhvr>
                                            <p:cTn id="46" dur="200" fill="hold">
                                              <p:stCondLst>
                                                <p:cond delay="200"/>
                                              </p:stCondLst>
                                            </p:cTn>
                                            <p:tgtEl>
                                              <p:spTgt spid="11"/>
                                            </p:tgtEl>
                                            <p:attrNameLst>
                                              <p:attrName>r</p:attrName>
                                            </p:attrNameLst>
                                          </p:cBhvr>
                                        </p:animRot>
                                        <p:animRot by="240000">
                                          <p:cBhvr>
                                            <p:cTn id="47" dur="200" fill="hold">
                                              <p:stCondLst>
                                                <p:cond delay="400"/>
                                              </p:stCondLst>
                                            </p:cTn>
                                            <p:tgtEl>
                                              <p:spTgt spid="11"/>
                                            </p:tgtEl>
                                            <p:attrNameLst>
                                              <p:attrName>r</p:attrName>
                                            </p:attrNameLst>
                                          </p:cBhvr>
                                        </p:animRot>
                                        <p:animRot by="-240000">
                                          <p:cBhvr>
                                            <p:cTn id="48" dur="200" fill="hold">
                                              <p:stCondLst>
                                                <p:cond delay="600"/>
                                              </p:stCondLst>
                                            </p:cTn>
                                            <p:tgtEl>
                                              <p:spTgt spid="11"/>
                                            </p:tgtEl>
                                            <p:attrNameLst>
                                              <p:attrName>r</p:attrName>
                                            </p:attrNameLst>
                                          </p:cBhvr>
                                        </p:animRot>
                                        <p:animRot by="120000">
                                          <p:cBhvr>
                                            <p:cTn id="49" dur="200" fill="hold">
                                              <p:stCondLst>
                                                <p:cond delay="8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border and a black background with a black border and a black background with a black border and a black background with a black border and a yellow and green border with&#10;&#10;Description automatically generated with medium confidence">
            <a:extLst>
              <a:ext uri="{FF2B5EF4-FFF2-40B4-BE49-F238E27FC236}">
                <a16:creationId xmlns:a16="http://schemas.microsoft.com/office/drawing/2014/main" id="{664A913C-ABE3-CB7D-7DD9-9BC1BC815734}"/>
              </a:ext>
            </a:extLst>
          </p:cNvPr>
          <p:cNvPicPr>
            <a:picLocks noChangeAspect="1"/>
          </p:cNvPicPr>
          <p:nvPr/>
        </p:nvPicPr>
        <p:blipFill>
          <a:blip r:embed="rId2"/>
          <a:stretch>
            <a:fillRect/>
          </a:stretch>
        </p:blipFill>
        <p:spPr>
          <a:xfrm>
            <a:off x="-150210" y="-74770"/>
            <a:ext cx="12224220" cy="659851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FB1CB3C-26CF-2A2C-F897-682BF60F6973}"/>
              </a:ext>
            </a:extLst>
          </p:cNvPr>
          <p:cNvSpPr/>
          <p:nvPr/>
        </p:nvSpPr>
        <p:spPr>
          <a:xfrm>
            <a:off x="3394066" y="2135364"/>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000" b="1" i="1">
                <a:solidFill>
                  <a:srgbClr val="C00000"/>
                </a:solidFill>
                <a:latin typeface="Cambria" pitchFamily="18" charset="0"/>
                <a:cs typeface="Times New Roman" pitchFamily="18" charset="0"/>
              </a:rPr>
              <a:t>NHIỆM VỤ 1</a:t>
            </a:r>
            <a:endParaRPr lang="vi-VN" sz="4000" b="1" i="1">
              <a:solidFill>
                <a:srgbClr val="C00000"/>
              </a:solidFill>
              <a:latin typeface="Cambria" pitchFamily="18" charset="0"/>
              <a:cs typeface="Times New Roman" pitchFamily="18" charset="0"/>
            </a:endParaRPr>
          </a:p>
        </p:txBody>
      </p:sp>
      <p:sp>
        <p:nvSpPr>
          <p:cNvPr id="4" name="Rectangle 3">
            <a:extLst>
              <a:ext uri="{FF2B5EF4-FFF2-40B4-BE49-F238E27FC236}">
                <a16:creationId xmlns:a16="http://schemas.microsoft.com/office/drawing/2014/main" id="{2E14BE4C-3DCB-E2CF-9FE2-28F46EE7C540}"/>
              </a:ext>
            </a:extLst>
          </p:cNvPr>
          <p:cNvSpPr/>
          <p:nvPr/>
        </p:nvSpPr>
        <p:spPr>
          <a:xfrm>
            <a:off x="3394066" y="3369899"/>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5000" b="1">
                <a:solidFill>
                  <a:schemeClr val="tx1">
                    <a:lumMod val="95000"/>
                    <a:lumOff val="5000"/>
                  </a:schemeClr>
                </a:solidFill>
                <a:latin typeface="Cambria" pitchFamily="18" charset="0"/>
                <a:cs typeface="Times New Roman" pitchFamily="18" charset="0"/>
              </a:rPr>
              <a:t>Tìm hiểu về sự trưởng thành</a:t>
            </a:r>
          </a:p>
        </p:txBody>
      </p:sp>
    </p:spTree>
    <p:extLst>
      <p:ext uri="{BB962C8B-B14F-4D97-AF65-F5344CB8AC3E}">
        <p14:creationId xmlns:p14="http://schemas.microsoft.com/office/powerpoint/2010/main" val="3844998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39210" y="126675"/>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13679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6280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AB052D0C-8E6D-1BA2-D5A4-4CE127A02CB1}"/>
              </a:ext>
            </a:extLst>
          </p:cNvPr>
          <p:cNvSpPr txBox="1">
            <a:spLocks noChangeArrowheads="1"/>
          </p:cNvSpPr>
          <p:nvPr/>
        </p:nvSpPr>
        <p:spPr bwMode="auto">
          <a:xfrm>
            <a:off x="2242624" y="192410"/>
            <a:ext cx="822325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FontTx/>
              <a:buNone/>
            </a:pPr>
            <a:r>
              <a:rPr lang="vi-VN" altLang="en-US" b="1">
                <a:solidFill>
                  <a:srgbClr val="C00000"/>
                </a:solidFill>
                <a:latin typeface="Cambria" panose="02040503050406030204" pitchFamily="18" charset="0"/>
                <a:ea typeface="Cambria" panose="02040503050406030204" pitchFamily="18" charset="0"/>
                <a:cs typeface="Arial" panose="020B0604020202020204" pitchFamily="34" charset="0"/>
              </a:rPr>
              <a:t>Giải thích các biểu hiện của tư duy độc lập</a:t>
            </a:r>
            <a:r>
              <a:rPr lang="en-US" altLang="en-US" b="1">
                <a:solidFill>
                  <a:srgbClr val="C00000"/>
                </a:solidFill>
                <a:latin typeface="Cambria" panose="02040503050406030204" pitchFamily="18" charset="0"/>
                <a:ea typeface="Cambria" panose="02040503050406030204" pitchFamily="18" charset="0"/>
                <a:cs typeface="Arial" panose="020B0604020202020204" pitchFamily="34" charset="0"/>
              </a:rPr>
              <a:t> </a:t>
            </a:r>
          </a:p>
        </p:txBody>
      </p:sp>
      <p:sp>
        <p:nvSpPr>
          <p:cNvPr id="8" name="Rectangle: Rounded Corners 7">
            <a:extLst>
              <a:ext uri="{FF2B5EF4-FFF2-40B4-BE49-F238E27FC236}">
                <a16:creationId xmlns:a16="http://schemas.microsoft.com/office/drawing/2014/main" id="{8AB41E7F-9E7B-D8A6-8428-38029261CF0A}"/>
              </a:ext>
            </a:extLst>
          </p:cNvPr>
          <p:cNvSpPr/>
          <p:nvPr/>
        </p:nvSpPr>
        <p:spPr>
          <a:xfrm>
            <a:off x="372889" y="1148638"/>
            <a:ext cx="7560000" cy="4549385"/>
          </a:xfrm>
          <a:custGeom>
            <a:avLst/>
            <a:gdLst>
              <a:gd name="connsiteX0" fmla="*/ 0 w 7560000"/>
              <a:gd name="connsiteY0" fmla="*/ 686912 h 4549385"/>
              <a:gd name="connsiteX1" fmla="*/ 686912 w 7560000"/>
              <a:gd name="connsiteY1" fmla="*/ 0 h 4549385"/>
              <a:gd name="connsiteX2" fmla="*/ 6873088 w 7560000"/>
              <a:gd name="connsiteY2" fmla="*/ 0 h 4549385"/>
              <a:gd name="connsiteX3" fmla="*/ 7560000 w 7560000"/>
              <a:gd name="connsiteY3" fmla="*/ 686912 h 4549385"/>
              <a:gd name="connsiteX4" fmla="*/ 7560000 w 7560000"/>
              <a:gd name="connsiteY4" fmla="*/ 3862473 h 4549385"/>
              <a:gd name="connsiteX5" fmla="*/ 6873088 w 7560000"/>
              <a:gd name="connsiteY5" fmla="*/ 4549385 h 4549385"/>
              <a:gd name="connsiteX6" fmla="*/ 686912 w 7560000"/>
              <a:gd name="connsiteY6" fmla="*/ 4549385 h 4549385"/>
              <a:gd name="connsiteX7" fmla="*/ 0 w 7560000"/>
              <a:gd name="connsiteY7" fmla="*/ 3862473 h 4549385"/>
              <a:gd name="connsiteX8" fmla="*/ 0 w 7560000"/>
              <a:gd name="connsiteY8" fmla="*/ 686912 h 4549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000" h="4549385" fill="none" extrusionOk="0">
                <a:moveTo>
                  <a:pt x="0" y="686912"/>
                </a:moveTo>
                <a:cubicBezTo>
                  <a:pt x="-16073" y="340632"/>
                  <a:pt x="312646" y="46649"/>
                  <a:pt x="686912" y="0"/>
                </a:cubicBezTo>
                <a:cubicBezTo>
                  <a:pt x="3106112" y="148782"/>
                  <a:pt x="4194179" y="129548"/>
                  <a:pt x="6873088" y="0"/>
                </a:cubicBezTo>
                <a:cubicBezTo>
                  <a:pt x="7258508" y="15298"/>
                  <a:pt x="7570632" y="321576"/>
                  <a:pt x="7560000" y="686912"/>
                </a:cubicBezTo>
                <a:cubicBezTo>
                  <a:pt x="7476068" y="2214909"/>
                  <a:pt x="7492594" y="3068460"/>
                  <a:pt x="7560000" y="3862473"/>
                </a:cubicBezTo>
                <a:cubicBezTo>
                  <a:pt x="7589689" y="4272907"/>
                  <a:pt x="7247824" y="4546610"/>
                  <a:pt x="6873088" y="4549385"/>
                </a:cubicBezTo>
                <a:cubicBezTo>
                  <a:pt x="5605606" y="4405024"/>
                  <a:pt x="2520262" y="4536176"/>
                  <a:pt x="686912" y="4549385"/>
                </a:cubicBezTo>
                <a:cubicBezTo>
                  <a:pt x="289335" y="4554237"/>
                  <a:pt x="953" y="4171997"/>
                  <a:pt x="0" y="3862473"/>
                </a:cubicBezTo>
                <a:cubicBezTo>
                  <a:pt x="-18676" y="2716139"/>
                  <a:pt x="-12372" y="1026511"/>
                  <a:pt x="0" y="686912"/>
                </a:cubicBezTo>
                <a:close/>
              </a:path>
              <a:path w="7560000" h="4549385" stroke="0" extrusionOk="0">
                <a:moveTo>
                  <a:pt x="0" y="686912"/>
                </a:moveTo>
                <a:cubicBezTo>
                  <a:pt x="36415" y="322199"/>
                  <a:pt x="304310" y="44985"/>
                  <a:pt x="686912" y="0"/>
                </a:cubicBezTo>
                <a:cubicBezTo>
                  <a:pt x="1329330" y="91329"/>
                  <a:pt x="6205643" y="61632"/>
                  <a:pt x="6873088" y="0"/>
                </a:cubicBezTo>
                <a:cubicBezTo>
                  <a:pt x="7322224" y="-11623"/>
                  <a:pt x="7562316" y="297350"/>
                  <a:pt x="7560000" y="686912"/>
                </a:cubicBezTo>
                <a:cubicBezTo>
                  <a:pt x="7614309" y="1498931"/>
                  <a:pt x="7469283" y="2557990"/>
                  <a:pt x="7560000" y="3862473"/>
                </a:cubicBezTo>
                <a:cubicBezTo>
                  <a:pt x="7614841" y="4252193"/>
                  <a:pt x="7221593" y="4587097"/>
                  <a:pt x="6873088" y="4549385"/>
                </a:cubicBezTo>
                <a:cubicBezTo>
                  <a:pt x="3942391" y="4563529"/>
                  <a:pt x="2318465" y="4528806"/>
                  <a:pt x="686912" y="4549385"/>
                </a:cubicBezTo>
                <a:cubicBezTo>
                  <a:pt x="284132" y="4577472"/>
                  <a:pt x="-12282" y="4228076"/>
                  <a:pt x="0" y="3862473"/>
                </a:cubicBezTo>
                <a:cubicBezTo>
                  <a:pt x="-161588" y="3315164"/>
                  <a:pt x="49457" y="1024035"/>
                  <a:pt x="0" y="686912"/>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579FD754-BEBF-B7B4-9EAE-38A0D089FC06}"/>
              </a:ext>
            </a:extLst>
          </p:cNvPr>
          <p:cNvSpPr txBox="1"/>
          <p:nvPr/>
        </p:nvSpPr>
        <p:spPr>
          <a:xfrm>
            <a:off x="750983" y="1435134"/>
            <a:ext cx="6991350" cy="1015663"/>
          </a:xfrm>
          <a:prstGeom prst="rect">
            <a:avLst/>
          </a:prstGeom>
          <a:noFill/>
        </p:spPr>
        <p:txBody>
          <a:bodyPr wrap="square">
            <a:spAutoFit/>
          </a:bodyPr>
          <a:lstStyle/>
          <a:p>
            <a:pPr lvl="0" algn="ctr">
              <a:defRPr/>
            </a:pPr>
            <a:r>
              <a:rPr lang="vi-VN" sz="3000" b="1">
                <a:solidFill>
                  <a:srgbClr val="7030A0"/>
                </a:solidFill>
                <a:latin typeface="Cambria" panose="02040503050406030204" pitchFamily="18" charset="0"/>
                <a:ea typeface="Cambria" panose="02040503050406030204" pitchFamily="18" charset="0"/>
              </a:rPr>
              <a:t>Luôn lo lắng về quyết định của mình, không biết mọi người có ủng hộ không</a:t>
            </a:r>
            <a:endParaRPr kumimoji="0" lang="en-US" sz="30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endParaRPr>
          </a:p>
        </p:txBody>
      </p:sp>
      <p:sp>
        <p:nvSpPr>
          <p:cNvPr id="16" name="TextBox 15">
            <a:extLst>
              <a:ext uri="{FF2B5EF4-FFF2-40B4-BE49-F238E27FC236}">
                <a16:creationId xmlns:a16="http://schemas.microsoft.com/office/drawing/2014/main" id="{DC258C93-EF46-96D0-3529-23C7CC233C7F}"/>
              </a:ext>
            </a:extLst>
          </p:cNvPr>
          <p:cNvSpPr txBox="1"/>
          <p:nvPr/>
        </p:nvSpPr>
        <p:spPr>
          <a:xfrm>
            <a:off x="498505" y="2982976"/>
            <a:ext cx="7043884" cy="1938992"/>
          </a:xfrm>
          <a:prstGeom prst="rect">
            <a:avLst/>
          </a:prstGeom>
          <a:noFill/>
        </p:spPr>
        <p:txBody>
          <a:bodyPr wrap="square">
            <a:spAutoFit/>
          </a:bodyPr>
          <a:lstStyle/>
          <a:p>
            <a:pPr lvl="0" algn="ctr">
              <a:defRPr/>
            </a:pPr>
            <a:r>
              <a:rPr lang="vi-VN" sz="3000">
                <a:solidFill>
                  <a:srgbClr val="003399"/>
                </a:solidFill>
                <a:latin typeface="Cambria" panose="02040503050406030204" pitchFamily="18" charset="0"/>
                <a:ea typeface="Cambria" panose="02040503050406030204" pitchFamily="18" charset="0"/>
              </a:rPr>
              <a:t>Đôi khi chúng ta có thể do dự, nhưng cuối cùng vẫn phải ra quyết định mà không quá phụ thuộc vào người xung quanh. Thường xuyên do dự sẽ là người thiếu tự tin.</a:t>
            </a:r>
            <a:endParaRPr kumimoji="0" lang="vi-VN" sz="3000" b="0" i="0" u="none" strike="noStrike" kern="1200" cap="none" spc="0" normalizeH="0" baseline="0" noProof="0">
              <a:ln>
                <a:noFill/>
              </a:ln>
              <a:solidFill>
                <a:srgbClr val="003399"/>
              </a:solidFill>
              <a:effectLst/>
              <a:uLnTx/>
              <a:uFillTx/>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FD3679DE-F91C-9635-C029-DD0B05FC209C}"/>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7200"/>
                    </a14:imgEffect>
                  </a14:imgLayer>
                </a14:imgProps>
              </a:ext>
            </a:extLst>
          </a:blip>
          <a:stretch>
            <a:fillRect/>
          </a:stretch>
        </p:blipFill>
        <p:spPr>
          <a:xfrm flipH="1">
            <a:off x="8172099" y="1906016"/>
            <a:ext cx="3729473" cy="4415596"/>
          </a:xfrm>
          <a:prstGeom prst="rect">
            <a:avLst/>
          </a:prstGeom>
        </p:spPr>
      </p:pic>
    </p:spTree>
    <p:extLst>
      <p:ext uri="{BB962C8B-B14F-4D97-AF65-F5344CB8AC3E}">
        <p14:creationId xmlns:p14="http://schemas.microsoft.com/office/powerpoint/2010/main" val="370623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12" presetClass="entr" presetSubtype="1" fill="hold" grpId="0" nodeType="withEffect">
                                  <p:stCondLst>
                                    <p:cond delay="175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750"/>
                                        <p:tgtEl>
                                          <p:spTgt spid="16"/>
                                        </p:tgtEl>
                                        <p:attrNameLst>
                                          <p:attrName>ppt_y</p:attrName>
                                        </p:attrNameLst>
                                      </p:cBhvr>
                                      <p:tavLst>
                                        <p:tav tm="0">
                                          <p:val>
                                            <p:strVal val="#ppt_y-#ppt_h*1.125000"/>
                                          </p:val>
                                        </p:tav>
                                        <p:tav tm="100000">
                                          <p:val>
                                            <p:strVal val="#ppt_y"/>
                                          </p:val>
                                        </p:tav>
                                      </p:tavLst>
                                    </p:anim>
                                    <p:animEffect transition="in" filter="wipe(down)">
                                      <p:cBhvr>
                                        <p:cTn id="19" dur="750"/>
                                        <p:tgtEl>
                                          <p:spTgt spid="16"/>
                                        </p:tgtEl>
                                      </p:cBhvr>
                                    </p:animEffect>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anim calcmode="lin" valueType="num">
                                      <p:cBhvr>
                                        <p:cTn id="23" dur="750" fill="hold"/>
                                        <p:tgtEl>
                                          <p:spTgt spid="4"/>
                                        </p:tgtEl>
                                        <p:attrNameLst>
                                          <p:attrName>ppt_x</p:attrName>
                                        </p:attrNameLst>
                                      </p:cBhvr>
                                      <p:tavLst>
                                        <p:tav tm="0">
                                          <p:val>
                                            <p:strVal val="#ppt_x"/>
                                          </p:val>
                                        </p:tav>
                                        <p:tav tm="100000">
                                          <p:val>
                                            <p:strVal val="#ppt_x"/>
                                          </p:val>
                                        </p:tav>
                                      </p:tavLst>
                                    </p:anim>
                                    <p:anim calcmode="lin" valueType="num">
                                      <p:cBhvr>
                                        <p:cTn id="24"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989063" y="6293"/>
            <a:ext cx="10693486" cy="947814"/>
            <a:chOff x="4834930" y="45605"/>
            <a:chExt cx="7359542" cy="1579819"/>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5181729" y="45605"/>
              <a:ext cx="6468043" cy="1487708"/>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2: Chỉ ra ý nghĩa của tư duy độc lập đối với sự trưởng thành của bản thân</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sp>
        <p:nvSpPr>
          <p:cNvPr id="20" name="Rounded Rectangle 11">
            <a:extLst>
              <a:ext uri="{FF2B5EF4-FFF2-40B4-BE49-F238E27FC236}">
                <a16:creationId xmlns:a16="http://schemas.microsoft.com/office/drawing/2014/main" id="{F49FA72E-4E91-F00C-5DF9-BB3A4265EFE5}"/>
              </a:ext>
            </a:extLst>
          </p:cNvPr>
          <p:cNvSpPr/>
          <p:nvPr/>
        </p:nvSpPr>
        <p:spPr>
          <a:xfrm>
            <a:off x="5610558" y="1990162"/>
            <a:ext cx="5591258" cy="2656303"/>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cs typeface="Times New Roman" pitchFamily="18" charset="0"/>
            </a:endParaRPr>
          </a:p>
        </p:txBody>
      </p:sp>
      <p:sp>
        <p:nvSpPr>
          <p:cNvPr id="21" name="TextBox 20">
            <a:extLst>
              <a:ext uri="{FF2B5EF4-FFF2-40B4-BE49-F238E27FC236}">
                <a16:creationId xmlns:a16="http://schemas.microsoft.com/office/drawing/2014/main" id="{7CBC7B76-F505-FD52-81F4-D7410CCE3419}"/>
              </a:ext>
            </a:extLst>
          </p:cNvPr>
          <p:cNvSpPr txBox="1"/>
          <p:nvPr/>
        </p:nvSpPr>
        <p:spPr>
          <a:xfrm>
            <a:off x="5873861" y="2431817"/>
            <a:ext cx="5198960" cy="1951368"/>
          </a:xfrm>
          <a:prstGeom prst="rect">
            <a:avLst/>
          </a:prstGeom>
          <a:noFill/>
        </p:spPr>
        <p:txBody>
          <a:bodyPr wrap="square" rtlCol="0">
            <a:spAutoFit/>
          </a:bodyPr>
          <a:lstStyle/>
          <a:p>
            <a:pPr lvl="0" algn="ctr">
              <a:lnSpc>
                <a:spcPct val="150000"/>
              </a:lnSpc>
            </a:pPr>
            <a:r>
              <a:rPr lang="vi-VN" sz="2800" b="1" i="1">
                <a:solidFill>
                  <a:srgbClr val="002060"/>
                </a:solidFill>
                <a:latin typeface="Cambria" pitchFamily="18" charset="0"/>
              </a:rPr>
              <a:t>Em hãy nêu vai trò và ý nghĩa của tư duy độc lập đối với sự trưởng thành của bản thân</a:t>
            </a:r>
            <a:r>
              <a:rPr lang="en-US" sz="2800" b="1" i="1">
                <a:solidFill>
                  <a:srgbClr val="002060"/>
                </a:solidFill>
                <a:latin typeface="Cambria" pitchFamily="18" charset="0"/>
              </a:rPr>
              <a:t>.</a:t>
            </a:r>
            <a:endParaRPr lang="vi-VN" sz="2700" b="1" i="1" dirty="0">
              <a:solidFill>
                <a:srgbClr val="002060"/>
              </a:solidFill>
              <a:latin typeface="Cambria" pitchFamily="18" charset="0"/>
              <a:ea typeface="Nixie One"/>
              <a:cs typeface="Times New Roman" pitchFamily="18" charset="0"/>
              <a:sym typeface="Nixie One"/>
            </a:endParaRPr>
          </a:p>
        </p:txBody>
      </p:sp>
      <p:sp>
        <p:nvSpPr>
          <p:cNvPr id="22" name="Rounded Rectangle 13">
            <a:extLst>
              <a:ext uri="{FF2B5EF4-FFF2-40B4-BE49-F238E27FC236}">
                <a16:creationId xmlns:a16="http://schemas.microsoft.com/office/drawing/2014/main" id="{737030C6-EC96-0BCD-B17A-74D1F9FD57C3}"/>
              </a:ext>
            </a:extLst>
          </p:cNvPr>
          <p:cNvSpPr/>
          <p:nvPr/>
        </p:nvSpPr>
        <p:spPr>
          <a:xfrm>
            <a:off x="6726101" y="1700359"/>
            <a:ext cx="3547586" cy="502298"/>
          </a:xfrm>
          <a:prstGeom prst="roundRect">
            <a:avLst>
              <a:gd name="adj" fmla="val 30702"/>
            </a:avLst>
          </a:prstGeom>
          <a:solidFill>
            <a:srgbClr val="17A81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Cambria" pitchFamily="18" charset="0"/>
                <a:cs typeface="Times New Roman" pitchFamily="18" charset="0"/>
              </a:rPr>
              <a:t>Câu hỏi thảo luận</a:t>
            </a:r>
          </a:p>
        </p:txBody>
      </p:sp>
      <p:pic>
        <p:nvPicPr>
          <p:cNvPr id="23" name="Picture 22">
            <a:extLst>
              <a:ext uri="{FF2B5EF4-FFF2-40B4-BE49-F238E27FC236}">
                <a16:creationId xmlns:a16="http://schemas.microsoft.com/office/drawing/2014/main" id="{27DD1B43-5CBE-2CCC-D736-845F7B6DB0D0}"/>
              </a:ext>
            </a:extLst>
          </p:cNvPr>
          <p:cNvPicPr>
            <a:picLocks noChangeAspect="1"/>
          </p:cNvPicPr>
          <p:nvPr/>
        </p:nvPicPr>
        <p:blipFill rotWithShape="1">
          <a:blip r:embed="rId7">
            <a:extLst>
              <a:ext uri="{28A0092B-C50C-407E-A947-70E740481C1C}">
                <a14:useLocalDpi xmlns:a14="http://schemas.microsoft.com/office/drawing/2010/main" val="0"/>
              </a:ext>
            </a:extLst>
          </a:blip>
          <a:srcRect l="5287" b="10720"/>
          <a:stretch/>
        </p:blipFill>
        <p:spPr>
          <a:xfrm>
            <a:off x="780176" y="3717211"/>
            <a:ext cx="3565980" cy="2656303"/>
          </a:xfrm>
          <a:prstGeom prst="rect">
            <a:avLst/>
          </a:prstGeom>
        </p:spPr>
      </p:pic>
    </p:spTree>
    <p:extLst>
      <p:ext uri="{BB962C8B-B14F-4D97-AF65-F5344CB8AC3E}">
        <p14:creationId xmlns:p14="http://schemas.microsoft.com/office/powerpoint/2010/main" val="3248093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2000"/>
                                        <p:tgtEl>
                                          <p:spTgt spid="2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circle(in)">
                                      <p:cBhvr>
                                        <p:cTn id="18"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 name="Group 2">
            <a:extLst>
              <a:ext uri="{FF2B5EF4-FFF2-40B4-BE49-F238E27FC236}">
                <a16:creationId xmlns:a16="http://schemas.microsoft.com/office/drawing/2014/main" id="{9FB03944-E6C8-62ED-928F-0EEAD3CED9EB}"/>
              </a:ext>
            </a:extLst>
          </p:cNvPr>
          <p:cNvGrpSpPr/>
          <p:nvPr/>
        </p:nvGrpSpPr>
        <p:grpSpPr>
          <a:xfrm>
            <a:off x="1019543" y="-29442"/>
            <a:ext cx="10693486" cy="954107"/>
            <a:chOff x="4834930" y="35115"/>
            <a:chExt cx="7359542" cy="1590309"/>
          </a:xfrm>
          <a:solidFill>
            <a:schemeClr val="accent2">
              <a:lumMod val="75000"/>
            </a:schemeClr>
          </a:solidFill>
        </p:grpSpPr>
        <p:sp>
          <p:nvSpPr>
            <p:cNvPr id="4" name="Round Same Side Corner Rectangle 11">
              <a:extLst>
                <a:ext uri="{FF2B5EF4-FFF2-40B4-BE49-F238E27FC236}">
                  <a16:creationId xmlns:a16="http://schemas.microsoft.com/office/drawing/2014/main" id="{985942D4-B868-CD7C-953D-FEFDBAE69940}"/>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B587610E-ED1D-A888-A856-B9FA23C4210F}"/>
                </a:ext>
              </a:extLst>
            </p:cNvPr>
            <p:cNvSpPr txBox="1"/>
            <p:nvPr/>
          </p:nvSpPr>
          <p:spPr>
            <a:xfrm>
              <a:off x="5254230" y="35115"/>
              <a:ext cx="6403317" cy="1590309"/>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Ý nghĩa của tư duy độc lập đối với sự trưởng thành của bản thân</a:t>
              </a:r>
              <a:endParaRPr lang="en-US" sz="2800" b="1" dirty="0">
                <a:solidFill>
                  <a:schemeClr val="bg1"/>
                </a:solidFill>
                <a:latin typeface="Cambria" pitchFamily="18" charset="0"/>
                <a:cs typeface="Arial" panose="020B0604020202020204" pitchFamily="34" charset="0"/>
              </a:endParaRPr>
            </a:p>
          </p:txBody>
        </p:sp>
      </p:grpSp>
      <p:sp>
        <p:nvSpPr>
          <p:cNvPr id="8" name="Rounded Rectangle 60">
            <a:extLst>
              <a:ext uri="{FF2B5EF4-FFF2-40B4-BE49-F238E27FC236}">
                <a16:creationId xmlns:a16="http://schemas.microsoft.com/office/drawing/2014/main" id="{4DB21228-05C6-8D83-BA57-8E777157624D}"/>
              </a:ext>
            </a:extLst>
          </p:cNvPr>
          <p:cNvSpPr/>
          <p:nvPr/>
        </p:nvSpPr>
        <p:spPr>
          <a:xfrm>
            <a:off x="754606" y="1226975"/>
            <a:ext cx="4872250" cy="155717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a:solidFill>
                  <a:srgbClr val="002060"/>
                </a:solidFill>
                <a:latin typeface="Cambria" pitchFamily="18" charset="0"/>
              </a:rPr>
              <a:t>Tư duy độc lập giúp em tự đưa ra quyết định và tự chịu trách nhiệm về những quyết định của mình.</a:t>
            </a:r>
          </a:p>
        </p:txBody>
      </p:sp>
      <p:sp>
        <p:nvSpPr>
          <p:cNvPr id="9" name="Rounded Rectangle 61">
            <a:extLst>
              <a:ext uri="{FF2B5EF4-FFF2-40B4-BE49-F238E27FC236}">
                <a16:creationId xmlns:a16="http://schemas.microsoft.com/office/drawing/2014/main" id="{01F63CC1-BA57-EC43-0B39-942B7EA00356}"/>
              </a:ext>
            </a:extLst>
          </p:cNvPr>
          <p:cNvSpPr/>
          <p:nvPr/>
        </p:nvSpPr>
        <p:spPr>
          <a:xfrm>
            <a:off x="6916056" y="1226975"/>
            <a:ext cx="4973874" cy="155717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a:solidFill>
                  <a:srgbClr val="002060"/>
                </a:solidFill>
                <a:latin typeface="Cambria" pitchFamily="18" charset="0"/>
              </a:rPr>
              <a:t>Tư duy độc lập giúp em tự chủ trong hành động, tránh nghe hoặc làm theo số đông.</a:t>
            </a:r>
          </a:p>
        </p:txBody>
      </p:sp>
      <p:sp>
        <p:nvSpPr>
          <p:cNvPr id="10" name="Rounded Rectangle 62">
            <a:extLst>
              <a:ext uri="{FF2B5EF4-FFF2-40B4-BE49-F238E27FC236}">
                <a16:creationId xmlns:a16="http://schemas.microsoft.com/office/drawing/2014/main" id="{25B9DFBE-458F-97CC-567D-989FDF7E11A7}"/>
              </a:ext>
            </a:extLst>
          </p:cNvPr>
          <p:cNvSpPr/>
          <p:nvPr/>
        </p:nvSpPr>
        <p:spPr>
          <a:xfrm>
            <a:off x="754606" y="2946400"/>
            <a:ext cx="4872250" cy="142316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a:solidFill>
                  <a:srgbClr val="002060"/>
                </a:solidFill>
                <a:latin typeface="Cambria" pitchFamily="18" charset="0"/>
              </a:rPr>
              <a:t>Tư duy độc lập giúp ta tự tin trong việc đưa ra lựa chọn và quyết định riêng mà không bị ảnh hưởng quá nhiều bởi ý kiến của người khác.</a:t>
            </a:r>
          </a:p>
        </p:txBody>
      </p:sp>
      <p:sp>
        <p:nvSpPr>
          <p:cNvPr id="11" name="Rounded Rectangle 63">
            <a:extLst>
              <a:ext uri="{FF2B5EF4-FFF2-40B4-BE49-F238E27FC236}">
                <a16:creationId xmlns:a16="http://schemas.microsoft.com/office/drawing/2014/main" id="{D4DD2C15-6737-E649-2916-A10A785793EA}"/>
              </a:ext>
            </a:extLst>
          </p:cNvPr>
          <p:cNvSpPr/>
          <p:nvPr/>
        </p:nvSpPr>
        <p:spPr>
          <a:xfrm>
            <a:off x="6916056" y="2946400"/>
            <a:ext cx="4973874" cy="1423161"/>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a:solidFill>
                  <a:srgbClr val="002060"/>
                </a:solidFill>
                <a:latin typeface="Cambria" pitchFamily="18" charset="0"/>
              </a:rPr>
              <a:t>Tư duy độc lập giúp em phân tích và đánh giá các tình huống và vấn đề một cách khách quan.</a:t>
            </a:r>
          </a:p>
        </p:txBody>
      </p:sp>
      <p:sp>
        <p:nvSpPr>
          <p:cNvPr id="12" name="Rounded Rectangle 64">
            <a:extLst>
              <a:ext uri="{FF2B5EF4-FFF2-40B4-BE49-F238E27FC236}">
                <a16:creationId xmlns:a16="http://schemas.microsoft.com/office/drawing/2014/main" id="{2E02279B-CFA1-EB22-51BB-C767038D5DBF}"/>
              </a:ext>
            </a:extLst>
          </p:cNvPr>
          <p:cNvSpPr/>
          <p:nvPr/>
        </p:nvSpPr>
        <p:spPr>
          <a:xfrm>
            <a:off x="754606" y="4664509"/>
            <a:ext cx="4872250"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a:solidFill>
                  <a:srgbClr val="002060"/>
                </a:solidFill>
                <a:latin typeface="Cambria" pitchFamily="18" charset="0"/>
              </a:rPr>
              <a:t>Tư duy độc lập là cách để ta tự rèn luyện và phát triển bản thân.</a:t>
            </a:r>
          </a:p>
        </p:txBody>
      </p:sp>
      <p:sp>
        <p:nvSpPr>
          <p:cNvPr id="13" name="Rounded Rectangle 65">
            <a:extLst>
              <a:ext uri="{FF2B5EF4-FFF2-40B4-BE49-F238E27FC236}">
                <a16:creationId xmlns:a16="http://schemas.microsoft.com/office/drawing/2014/main" id="{A0922A5A-E829-1486-E7B9-86F596447844}"/>
              </a:ext>
            </a:extLst>
          </p:cNvPr>
          <p:cNvSpPr/>
          <p:nvPr/>
        </p:nvSpPr>
        <p:spPr>
          <a:xfrm>
            <a:off x="6916056" y="4664509"/>
            <a:ext cx="4973874" cy="1290467"/>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a:solidFill>
                  <a:srgbClr val="002060"/>
                </a:solidFill>
                <a:latin typeface="Cambria" pitchFamily="18" charset="0"/>
              </a:rPr>
              <a:t>Tư duy độc lập giúp ta nhận thức về trách nhiệm và hành động tự giác.</a:t>
            </a:r>
          </a:p>
        </p:txBody>
      </p:sp>
      <p:pic>
        <p:nvPicPr>
          <p:cNvPr id="17" name="Picture 16" descr="A red sphere with blue lines and spheres&#10;&#10;Description automatically generated">
            <a:extLst>
              <a:ext uri="{FF2B5EF4-FFF2-40B4-BE49-F238E27FC236}">
                <a16:creationId xmlns:a16="http://schemas.microsoft.com/office/drawing/2014/main" id="{6AA61D18-509B-2CD0-888F-26CD14C148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6856" y="1329917"/>
            <a:ext cx="1219200" cy="1295400"/>
          </a:xfrm>
          <a:prstGeom prst="rect">
            <a:avLst/>
          </a:prstGeom>
        </p:spPr>
      </p:pic>
      <p:pic>
        <p:nvPicPr>
          <p:cNvPr id="19" name="Picture 18" descr="A green clover leaves on a black background&#10;&#10;Description automatically generated">
            <a:extLst>
              <a:ext uri="{FF2B5EF4-FFF2-40B4-BE49-F238E27FC236}">
                <a16:creationId xmlns:a16="http://schemas.microsoft.com/office/drawing/2014/main" id="{19AC5488-A1E5-0298-3034-08FD91186D1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7831" y="2965091"/>
            <a:ext cx="857250" cy="2286000"/>
          </a:xfrm>
          <a:prstGeom prst="rect">
            <a:avLst/>
          </a:prstGeom>
        </p:spPr>
      </p:pic>
    </p:spTree>
    <p:extLst>
      <p:ext uri="{BB962C8B-B14F-4D97-AF65-F5344CB8AC3E}">
        <p14:creationId xmlns:p14="http://schemas.microsoft.com/office/powerpoint/2010/main" val="834024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barn(inVertic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989063" y="6293"/>
            <a:ext cx="10693486" cy="1351370"/>
            <a:chOff x="4834930" y="45605"/>
            <a:chExt cx="7359542" cy="2252467"/>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834930" y="84191"/>
              <a:ext cx="7359542" cy="2213881"/>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5181729" y="45605"/>
              <a:ext cx="6468043" cy="2154613"/>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3: Kể về những tình huống mà em thể hiện tư duy độc lập và cách em rèn luyện. Chia sẻ cảm xúc của em khi thể hiện được tư duy độc lập trong giải quyết một vấn đề.</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sp>
        <p:nvSpPr>
          <p:cNvPr id="8" name="Speech Bubble: Rectangle with Corners Rounded 1">
            <a:extLst>
              <a:ext uri="{FF2B5EF4-FFF2-40B4-BE49-F238E27FC236}">
                <a16:creationId xmlns:a16="http://schemas.microsoft.com/office/drawing/2014/main" id="{B873F1C1-385B-D00E-8317-B7A1490A1F00}"/>
              </a:ext>
            </a:extLst>
          </p:cNvPr>
          <p:cNvSpPr/>
          <p:nvPr/>
        </p:nvSpPr>
        <p:spPr>
          <a:xfrm>
            <a:off x="3972712" y="1654713"/>
            <a:ext cx="7213599" cy="1917634"/>
          </a:xfrm>
          <a:prstGeom prst="wedgeRoundRectCallout">
            <a:avLst>
              <a:gd name="adj1" fmla="val -57001"/>
              <a:gd name="adj2" fmla="val 54968"/>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i="1">
                <a:solidFill>
                  <a:srgbClr val="002060"/>
                </a:solidFill>
                <a:latin typeface="Cambria" pitchFamily="18" charset="0"/>
                <a:cs typeface="Arial" panose="020B0604020202020204" pitchFamily="34" charset="0"/>
              </a:rPr>
              <a:t>Hãy chia sẻ về một tình huống mà em thể hiện tư duy độc lập và cách em rèn luyện.</a:t>
            </a:r>
          </a:p>
        </p:txBody>
      </p:sp>
      <p:sp>
        <p:nvSpPr>
          <p:cNvPr id="9" name="Speech Bubble: Rectangle with Corners Rounded 9">
            <a:extLst>
              <a:ext uri="{FF2B5EF4-FFF2-40B4-BE49-F238E27FC236}">
                <a16:creationId xmlns:a16="http://schemas.microsoft.com/office/drawing/2014/main" id="{6004FAD7-6E81-DB07-C5F7-6626CE47DDD3}"/>
              </a:ext>
            </a:extLst>
          </p:cNvPr>
          <p:cNvSpPr/>
          <p:nvPr/>
        </p:nvSpPr>
        <p:spPr>
          <a:xfrm>
            <a:off x="3972713" y="4045293"/>
            <a:ext cx="7213599" cy="1999907"/>
          </a:xfrm>
          <a:prstGeom prst="wedgeRoundRectCallout">
            <a:avLst>
              <a:gd name="adj1" fmla="val -53708"/>
              <a:gd name="adj2" fmla="val -43883"/>
              <a:gd name="adj3" fmla="val 16667"/>
            </a:avLst>
          </a:prstGeom>
          <a:solidFill>
            <a:schemeClr val="bg1"/>
          </a:solid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i="1">
                <a:solidFill>
                  <a:srgbClr val="002060"/>
                </a:solidFill>
                <a:latin typeface="Cambria" pitchFamily="18" charset="0"/>
                <a:cs typeface="Arial" panose="020B0604020202020204" pitchFamily="34" charset="0"/>
              </a:rPr>
              <a:t>Khi em thể hiện được tư duy độc lập trong giải quyết một vấn đề nào đó, cảm xúc của em như thế nào?</a:t>
            </a:r>
          </a:p>
        </p:txBody>
      </p:sp>
      <p:pic>
        <p:nvPicPr>
          <p:cNvPr id="10" name="Picture 9">
            <a:extLst>
              <a:ext uri="{FF2B5EF4-FFF2-40B4-BE49-F238E27FC236}">
                <a16:creationId xmlns:a16="http://schemas.microsoft.com/office/drawing/2014/main" id="{AE103B98-9E48-B847-11E6-B43096CA55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8418" y="2142356"/>
            <a:ext cx="2615411" cy="3548180"/>
          </a:xfrm>
          <a:prstGeom prst="rect">
            <a:avLst/>
          </a:prstGeom>
        </p:spPr>
      </p:pic>
    </p:spTree>
    <p:extLst>
      <p:ext uri="{BB962C8B-B14F-4D97-AF65-F5344CB8AC3E}">
        <p14:creationId xmlns:p14="http://schemas.microsoft.com/office/powerpoint/2010/main" val="123834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8FE129C-7533-FB8B-094B-5007A505C8A0}"/>
              </a:ext>
            </a:extLst>
          </p:cNvPr>
          <p:cNvSpPr/>
          <p:nvPr/>
        </p:nvSpPr>
        <p:spPr>
          <a:xfrm>
            <a:off x="1838960" y="1006998"/>
            <a:ext cx="8956393" cy="5097667"/>
          </a:xfrm>
          <a:custGeom>
            <a:avLst/>
            <a:gdLst>
              <a:gd name="connsiteX0" fmla="*/ 0 w 8956393"/>
              <a:gd name="connsiteY0" fmla="*/ 769697 h 5097667"/>
              <a:gd name="connsiteX1" fmla="*/ 769697 w 8956393"/>
              <a:gd name="connsiteY1" fmla="*/ 0 h 5097667"/>
              <a:gd name="connsiteX2" fmla="*/ 8186696 w 8956393"/>
              <a:gd name="connsiteY2" fmla="*/ 0 h 5097667"/>
              <a:gd name="connsiteX3" fmla="*/ 8956393 w 8956393"/>
              <a:gd name="connsiteY3" fmla="*/ 769697 h 5097667"/>
              <a:gd name="connsiteX4" fmla="*/ 8956393 w 8956393"/>
              <a:gd name="connsiteY4" fmla="*/ 4327970 h 5097667"/>
              <a:gd name="connsiteX5" fmla="*/ 8186696 w 8956393"/>
              <a:gd name="connsiteY5" fmla="*/ 5097667 h 5097667"/>
              <a:gd name="connsiteX6" fmla="*/ 769697 w 8956393"/>
              <a:gd name="connsiteY6" fmla="*/ 5097667 h 5097667"/>
              <a:gd name="connsiteX7" fmla="*/ 0 w 8956393"/>
              <a:gd name="connsiteY7" fmla="*/ 4327970 h 5097667"/>
              <a:gd name="connsiteX8" fmla="*/ 0 w 8956393"/>
              <a:gd name="connsiteY8" fmla="*/ 769697 h 50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6393" h="5097667" fill="none" extrusionOk="0">
                <a:moveTo>
                  <a:pt x="0" y="769697"/>
                </a:moveTo>
                <a:cubicBezTo>
                  <a:pt x="-7409" y="359858"/>
                  <a:pt x="353286" y="79330"/>
                  <a:pt x="769697" y="0"/>
                </a:cubicBezTo>
                <a:cubicBezTo>
                  <a:pt x="1779556" y="148782"/>
                  <a:pt x="4575468" y="129548"/>
                  <a:pt x="8186696" y="0"/>
                </a:cubicBezTo>
                <a:cubicBezTo>
                  <a:pt x="8613947" y="5460"/>
                  <a:pt x="8994833" y="395344"/>
                  <a:pt x="8956393" y="769697"/>
                </a:cubicBezTo>
                <a:cubicBezTo>
                  <a:pt x="8872461" y="1231484"/>
                  <a:pt x="8888987" y="3865152"/>
                  <a:pt x="8956393" y="4327970"/>
                </a:cubicBezTo>
                <a:cubicBezTo>
                  <a:pt x="8986858" y="4784936"/>
                  <a:pt x="8555366" y="5063880"/>
                  <a:pt x="8186696" y="5097667"/>
                </a:cubicBezTo>
                <a:cubicBezTo>
                  <a:pt x="4636501" y="4953306"/>
                  <a:pt x="1858967" y="5084458"/>
                  <a:pt x="769697" y="5097667"/>
                </a:cubicBezTo>
                <a:cubicBezTo>
                  <a:pt x="321551" y="5103811"/>
                  <a:pt x="427" y="4721746"/>
                  <a:pt x="0" y="4327970"/>
                </a:cubicBezTo>
                <a:cubicBezTo>
                  <a:pt x="-18676" y="3555766"/>
                  <a:pt x="-12372" y="1199377"/>
                  <a:pt x="0" y="769697"/>
                </a:cubicBezTo>
                <a:close/>
              </a:path>
              <a:path w="8956393" h="5097667" stroke="0" extrusionOk="0">
                <a:moveTo>
                  <a:pt x="0" y="769697"/>
                </a:moveTo>
                <a:cubicBezTo>
                  <a:pt x="45095" y="362757"/>
                  <a:pt x="340327" y="59571"/>
                  <a:pt x="769697" y="0"/>
                </a:cubicBezTo>
                <a:cubicBezTo>
                  <a:pt x="3067214" y="91329"/>
                  <a:pt x="6879019" y="61632"/>
                  <a:pt x="8186696" y="0"/>
                </a:cubicBezTo>
                <a:cubicBezTo>
                  <a:pt x="8683045" y="-11871"/>
                  <a:pt x="8963931" y="311436"/>
                  <a:pt x="8956393" y="769697"/>
                </a:cubicBezTo>
                <a:cubicBezTo>
                  <a:pt x="9010702" y="2190966"/>
                  <a:pt x="8865676" y="3156051"/>
                  <a:pt x="8956393" y="4327970"/>
                </a:cubicBezTo>
                <a:cubicBezTo>
                  <a:pt x="9033372" y="4767588"/>
                  <a:pt x="8582083" y="5133960"/>
                  <a:pt x="8186696" y="5097667"/>
                </a:cubicBezTo>
                <a:cubicBezTo>
                  <a:pt x="7350049" y="5111811"/>
                  <a:pt x="3000939" y="5077088"/>
                  <a:pt x="769697" y="5097667"/>
                </a:cubicBezTo>
                <a:cubicBezTo>
                  <a:pt x="327447" y="5118253"/>
                  <a:pt x="-6866" y="4745366"/>
                  <a:pt x="0" y="4327970"/>
                </a:cubicBezTo>
                <a:cubicBezTo>
                  <a:pt x="-161588" y="3520649"/>
                  <a:pt x="49457" y="1351158"/>
                  <a:pt x="0" y="769697"/>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52A56A4B-5799-152F-9A1D-CBFD7A89B8EE}"/>
              </a:ext>
            </a:extLst>
          </p:cNvPr>
          <p:cNvSpPr/>
          <p:nvPr/>
        </p:nvSpPr>
        <p:spPr>
          <a:xfrm>
            <a:off x="2268396" y="3127560"/>
            <a:ext cx="8097520"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r>
              <a:rPr lang="vi-VN" sz="2800" b="1" i="1">
                <a:solidFill>
                  <a:schemeClr val="bg2">
                    <a:lumMod val="10000"/>
                  </a:schemeClr>
                </a:solidFill>
                <a:latin typeface="Cambria" pitchFamily="18" charset="0"/>
                <a:cs typeface="Times New Roman" pitchFamily="18" charset="0"/>
              </a:rPr>
              <a:t>Tư duy độc lập quan trọng vì nó giúp chúng ta tự chủ, tự tin, giải quyết vấn đề hiệu quả, thúc đẩy sáng tạo, phát triển cá nhân và có trách nhiệm. Bằng cách rèn luyện và thực hành tư duy độc lập, ta có thể tận hưởng cuộc sống và đạt được thành công trong mọi lĩnh vực. </a:t>
            </a:r>
            <a:endParaRPr lang="en-US" sz="2800" b="1" i="1">
              <a:solidFill>
                <a:schemeClr val="bg2">
                  <a:lumMod val="10000"/>
                </a:schemeClr>
              </a:solidFill>
              <a:latin typeface="Cambria" pitchFamily="18" charset="0"/>
              <a:cs typeface="Times New Roman" pitchFamily="18" charset="0"/>
            </a:endParaRPr>
          </a:p>
          <a:p>
            <a:pPr algn="just"/>
            <a:r>
              <a:rPr lang="vi-VN" sz="2800" b="1" i="1">
                <a:solidFill>
                  <a:schemeClr val="bg2">
                    <a:lumMod val="10000"/>
                  </a:schemeClr>
                </a:solidFill>
                <a:latin typeface="Cambria" pitchFamily="18" charset="0"/>
                <a:cs typeface="Times New Roman" pitchFamily="18" charset="0"/>
              </a:rPr>
              <a:t>Để phát triển tư duy độc lập, bạn cần tích lũy kiến thức, sử dụng thông tin một cách khách quan, suy nghĩ logic và linh hoạt, và có lòng tự tin trong quan điểm của mình nhưng sẵn lòng thay đổi khi cần thiết.</a:t>
            </a:r>
          </a:p>
        </p:txBody>
      </p:sp>
    </p:spTree>
    <p:extLst>
      <p:ext uri="{BB962C8B-B14F-4D97-AF65-F5344CB8AC3E}">
        <p14:creationId xmlns:p14="http://schemas.microsoft.com/office/powerpoint/2010/main" val="299759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8FE129C-7533-FB8B-094B-5007A505C8A0}"/>
              </a:ext>
            </a:extLst>
          </p:cNvPr>
          <p:cNvSpPr/>
          <p:nvPr/>
        </p:nvSpPr>
        <p:spPr>
          <a:xfrm>
            <a:off x="2074280" y="1088999"/>
            <a:ext cx="8460000" cy="4680000"/>
          </a:xfrm>
          <a:custGeom>
            <a:avLst/>
            <a:gdLst>
              <a:gd name="connsiteX0" fmla="*/ 0 w 8460000"/>
              <a:gd name="connsiteY0" fmla="*/ 706633 h 4680000"/>
              <a:gd name="connsiteX1" fmla="*/ 706633 w 8460000"/>
              <a:gd name="connsiteY1" fmla="*/ 0 h 4680000"/>
              <a:gd name="connsiteX2" fmla="*/ 7753367 w 8460000"/>
              <a:gd name="connsiteY2" fmla="*/ 0 h 4680000"/>
              <a:gd name="connsiteX3" fmla="*/ 8460000 w 8460000"/>
              <a:gd name="connsiteY3" fmla="*/ 706633 h 4680000"/>
              <a:gd name="connsiteX4" fmla="*/ 8460000 w 8460000"/>
              <a:gd name="connsiteY4" fmla="*/ 3973367 h 4680000"/>
              <a:gd name="connsiteX5" fmla="*/ 7753367 w 8460000"/>
              <a:gd name="connsiteY5" fmla="*/ 4680000 h 4680000"/>
              <a:gd name="connsiteX6" fmla="*/ 706633 w 8460000"/>
              <a:gd name="connsiteY6" fmla="*/ 4680000 h 4680000"/>
              <a:gd name="connsiteX7" fmla="*/ 0 w 8460000"/>
              <a:gd name="connsiteY7" fmla="*/ 3973367 h 4680000"/>
              <a:gd name="connsiteX8" fmla="*/ 0 w 8460000"/>
              <a:gd name="connsiteY8" fmla="*/ 706633 h 46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0000" h="4680000" fill="none" extrusionOk="0">
                <a:moveTo>
                  <a:pt x="0" y="706633"/>
                </a:moveTo>
                <a:cubicBezTo>
                  <a:pt x="-23390" y="364526"/>
                  <a:pt x="320388" y="36718"/>
                  <a:pt x="706633" y="0"/>
                </a:cubicBezTo>
                <a:cubicBezTo>
                  <a:pt x="4069219" y="148782"/>
                  <a:pt x="5656879" y="129548"/>
                  <a:pt x="7753367" y="0"/>
                </a:cubicBezTo>
                <a:cubicBezTo>
                  <a:pt x="8148226" y="11622"/>
                  <a:pt x="8479045" y="341508"/>
                  <a:pt x="8460000" y="706633"/>
                </a:cubicBezTo>
                <a:cubicBezTo>
                  <a:pt x="8376068" y="1252882"/>
                  <a:pt x="8392594" y="3150936"/>
                  <a:pt x="8460000" y="3973367"/>
                </a:cubicBezTo>
                <a:cubicBezTo>
                  <a:pt x="8501722" y="4407282"/>
                  <a:pt x="8122524" y="4667361"/>
                  <a:pt x="7753367" y="4680000"/>
                </a:cubicBezTo>
                <a:cubicBezTo>
                  <a:pt x="6773715" y="4535639"/>
                  <a:pt x="2038039" y="4666791"/>
                  <a:pt x="706633" y="4680000"/>
                </a:cubicBezTo>
                <a:cubicBezTo>
                  <a:pt x="289342" y="4687203"/>
                  <a:pt x="926" y="4295751"/>
                  <a:pt x="0" y="3973367"/>
                </a:cubicBezTo>
                <a:cubicBezTo>
                  <a:pt x="-18676" y="2734005"/>
                  <a:pt x="-12372" y="1762079"/>
                  <a:pt x="0" y="706633"/>
                </a:cubicBezTo>
                <a:close/>
              </a:path>
              <a:path w="8460000" h="4680000" stroke="0" extrusionOk="0">
                <a:moveTo>
                  <a:pt x="0" y="706633"/>
                </a:moveTo>
                <a:cubicBezTo>
                  <a:pt x="24728" y="326324"/>
                  <a:pt x="314307" y="28722"/>
                  <a:pt x="706633" y="0"/>
                </a:cubicBezTo>
                <a:cubicBezTo>
                  <a:pt x="2778227" y="91329"/>
                  <a:pt x="4318628" y="61632"/>
                  <a:pt x="7753367" y="0"/>
                </a:cubicBezTo>
                <a:cubicBezTo>
                  <a:pt x="8209611" y="-10992"/>
                  <a:pt x="8473491" y="257003"/>
                  <a:pt x="8460000" y="706633"/>
                </a:cubicBezTo>
                <a:cubicBezTo>
                  <a:pt x="8514309" y="1219163"/>
                  <a:pt x="8369283" y="2932220"/>
                  <a:pt x="8460000" y="3973367"/>
                </a:cubicBezTo>
                <a:cubicBezTo>
                  <a:pt x="8534035" y="4377601"/>
                  <a:pt x="8096440" y="4737656"/>
                  <a:pt x="7753367" y="4680000"/>
                </a:cubicBezTo>
                <a:cubicBezTo>
                  <a:pt x="4249060" y="4694144"/>
                  <a:pt x="3887777" y="4659421"/>
                  <a:pt x="706633" y="4680000"/>
                </a:cubicBezTo>
                <a:cubicBezTo>
                  <a:pt x="277539" y="4726589"/>
                  <a:pt x="-22272" y="4338664"/>
                  <a:pt x="0" y="3973367"/>
                </a:cubicBezTo>
                <a:cubicBezTo>
                  <a:pt x="-161588" y="3213557"/>
                  <a:pt x="49457" y="1531236"/>
                  <a:pt x="0" y="706633"/>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52A56A4B-5799-152F-9A1D-CBFD7A89B8EE}"/>
              </a:ext>
            </a:extLst>
          </p:cNvPr>
          <p:cNvSpPr/>
          <p:nvPr/>
        </p:nvSpPr>
        <p:spPr>
          <a:xfrm>
            <a:off x="2255520" y="3000729"/>
            <a:ext cx="8097520"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vi-VN" sz="3200" b="1" i="1">
                <a:solidFill>
                  <a:schemeClr val="bg2">
                    <a:lumMod val="10000"/>
                  </a:schemeClr>
                </a:solidFill>
                <a:latin typeface="Cambria" pitchFamily="18" charset="0"/>
                <a:cs typeface="Times New Roman" pitchFamily="18" charset="0"/>
              </a:rPr>
              <a:t>Trưởng thành là khả năng thích ứng được với môi trường, xã hội, nhận thức được rõ thời gian, địa điểm để có cư xử đúng mực, biết cần làm gì tùy vào hoàn cảnh, văn hóa nơi đang sinh sống.</a:t>
            </a:r>
          </a:p>
        </p:txBody>
      </p:sp>
    </p:spTree>
    <p:extLst>
      <p:ext uri="{BB962C8B-B14F-4D97-AF65-F5344CB8AC3E}">
        <p14:creationId xmlns:p14="http://schemas.microsoft.com/office/powerpoint/2010/main" val="232439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989063" y="-1037"/>
            <a:ext cx="10693486" cy="955144"/>
            <a:chOff x="4834930" y="33387"/>
            <a:chExt cx="7359542" cy="1592037"/>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5056328" y="33387"/>
              <a:ext cx="6940242" cy="1590309"/>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1: </a:t>
              </a:r>
              <a:endParaRPr lang="en-US" sz="2800" b="1">
                <a:solidFill>
                  <a:schemeClr val="bg1"/>
                </a:solidFill>
                <a:latin typeface="Cambria" pitchFamily="18" charset="0"/>
                <a:cs typeface="Arial" panose="020B0604020202020204" pitchFamily="34" charset="0"/>
              </a:endParaRPr>
            </a:p>
            <a:p>
              <a:pPr algn="ctr"/>
              <a:r>
                <a:rPr lang="vi-VN" sz="2800" b="1">
                  <a:solidFill>
                    <a:schemeClr val="bg1"/>
                  </a:solidFill>
                  <a:latin typeface="Cambria" pitchFamily="18" charset="0"/>
                  <a:cs typeface="Arial" panose="020B0604020202020204" pitchFamily="34" charset="0"/>
                </a:rPr>
                <a:t>Nhận diện những biểu hiện của sự trưởng thành ở bản thân</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8310" y="75833"/>
            <a:ext cx="1247553" cy="943462"/>
          </a:xfrm>
          <a:prstGeom prst="rect">
            <a:avLst/>
          </a:prstGeom>
        </p:spPr>
      </p:pic>
      <p:pic>
        <p:nvPicPr>
          <p:cNvPr id="9" name="图片 2">
            <a:extLst>
              <a:ext uri="{FF2B5EF4-FFF2-40B4-BE49-F238E27FC236}">
                <a16:creationId xmlns:a16="http://schemas.microsoft.com/office/drawing/2014/main" id="{FC7D48CE-B59E-3F64-8BF6-49FF53758D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699392" y="1051280"/>
            <a:ext cx="5411272" cy="4999679"/>
          </a:xfrm>
          <a:prstGeom prst="rect">
            <a:avLst/>
          </a:prstGeom>
        </p:spPr>
      </p:pic>
      <p:sp>
        <p:nvSpPr>
          <p:cNvPr id="8" name="Google Shape;1614;p59">
            <a:extLst>
              <a:ext uri="{FF2B5EF4-FFF2-40B4-BE49-F238E27FC236}">
                <a16:creationId xmlns:a16="http://schemas.microsoft.com/office/drawing/2014/main" id="{0427E110-EBAE-A4D4-DB82-BCE6C9ED2182}"/>
              </a:ext>
            </a:extLst>
          </p:cNvPr>
          <p:cNvSpPr/>
          <p:nvPr/>
        </p:nvSpPr>
        <p:spPr>
          <a:xfrm rot="543620">
            <a:off x="3815739" y="1379163"/>
            <a:ext cx="7975581" cy="4851687"/>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E8DCBFD5-39DA-6982-F001-B5E1785DDF15}"/>
              </a:ext>
            </a:extLst>
          </p:cNvPr>
          <p:cNvPicPr>
            <a:picLocks noChangeAspect="1"/>
          </p:cNvPicPr>
          <p:nvPr/>
        </p:nvPicPr>
        <p:blipFill>
          <a:blip r:embed="rId8"/>
          <a:stretch>
            <a:fillRect/>
          </a:stretch>
        </p:blipFill>
        <p:spPr>
          <a:xfrm>
            <a:off x="10182388" y="3286911"/>
            <a:ext cx="1941185" cy="3485473"/>
          </a:xfrm>
          <a:prstGeom prst="rect">
            <a:avLst/>
          </a:prstGeom>
        </p:spPr>
      </p:pic>
      <p:pic>
        <p:nvPicPr>
          <p:cNvPr id="12" name="Picture 11" descr="A red question mark on a black background&#10;&#10;Description automatically generated">
            <a:extLst>
              <a:ext uri="{FF2B5EF4-FFF2-40B4-BE49-F238E27FC236}">
                <a16:creationId xmlns:a16="http://schemas.microsoft.com/office/drawing/2014/main" id="{4351672A-CE12-7B55-30DA-B082B185E4A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14700" y="5210577"/>
            <a:ext cx="1054100" cy="1617980"/>
          </a:xfrm>
          <a:prstGeom prst="rect">
            <a:avLst/>
          </a:prstGeom>
        </p:spPr>
      </p:pic>
      <p:sp>
        <p:nvSpPr>
          <p:cNvPr id="13" name="Rectangle 12">
            <a:extLst>
              <a:ext uri="{FF2B5EF4-FFF2-40B4-BE49-F238E27FC236}">
                <a16:creationId xmlns:a16="http://schemas.microsoft.com/office/drawing/2014/main" id="{7A4BDCCA-732B-89F9-3721-9FB87013485E}"/>
              </a:ext>
            </a:extLst>
          </p:cNvPr>
          <p:cNvSpPr/>
          <p:nvPr/>
        </p:nvSpPr>
        <p:spPr>
          <a:xfrm rot="266930">
            <a:off x="4251206" y="3139319"/>
            <a:ext cx="6048777"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5000" b="1" i="1">
                <a:solidFill>
                  <a:srgbClr val="0070C0"/>
                </a:solidFill>
                <a:latin typeface="Cambria" pitchFamily="18" charset="0"/>
                <a:cs typeface="Times New Roman" pitchFamily="18" charset="0"/>
              </a:rPr>
              <a:t>Em hãy nêu một điều mà em cho đó là biểu hiện của sự trưởng thành.</a:t>
            </a:r>
          </a:p>
        </p:txBody>
      </p:sp>
    </p:spTree>
    <p:extLst>
      <p:ext uri="{BB962C8B-B14F-4D97-AF65-F5344CB8AC3E}">
        <p14:creationId xmlns:p14="http://schemas.microsoft.com/office/powerpoint/2010/main" val="58203797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14:presetBounceEnd="66667">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14:bounceEnd="66667">
                                          <p:cBhvr additive="base">
                                            <p:cTn id="10" dur="1000" fill="hold"/>
                                            <p:tgtEl>
                                              <p:spTgt spid="10"/>
                                            </p:tgtEl>
                                            <p:attrNameLst>
                                              <p:attrName>ppt_x</p:attrName>
                                            </p:attrNameLst>
                                          </p:cBhvr>
                                          <p:tavLst>
                                            <p:tav tm="0">
                                              <p:val>
                                                <p:strVal val="#ppt_x"/>
                                              </p:val>
                                            </p:tav>
                                            <p:tav tm="100000">
                                              <p:val>
                                                <p:strVal val="#ppt_x"/>
                                              </p:val>
                                            </p:tav>
                                          </p:tavLst>
                                        </p:anim>
                                        <p:anim calcmode="lin" valueType="num" p14:bounceEnd="66667">
                                          <p:cBhvr additive="base">
                                            <p:cTn id="1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 name="Group 2">
            <a:extLst>
              <a:ext uri="{FF2B5EF4-FFF2-40B4-BE49-F238E27FC236}">
                <a16:creationId xmlns:a16="http://schemas.microsoft.com/office/drawing/2014/main" id="{23D8531E-A321-774E-E5D0-69E62F48EBA5}"/>
              </a:ext>
            </a:extLst>
          </p:cNvPr>
          <p:cNvGrpSpPr/>
          <p:nvPr/>
        </p:nvGrpSpPr>
        <p:grpSpPr>
          <a:xfrm>
            <a:off x="1019543" y="-8617"/>
            <a:ext cx="10693486" cy="654010"/>
            <a:chOff x="4834930" y="84191"/>
            <a:chExt cx="7359542" cy="1541233"/>
          </a:xfrm>
          <a:solidFill>
            <a:schemeClr val="accent2">
              <a:lumMod val="75000"/>
            </a:schemeClr>
          </a:solidFill>
        </p:grpSpPr>
        <p:sp>
          <p:nvSpPr>
            <p:cNvPr id="4" name="Round Same Side Corner Rectangle 11">
              <a:extLst>
                <a:ext uri="{FF2B5EF4-FFF2-40B4-BE49-F238E27FC236}">
                  <a16:creationId xmlns:a16="http://schemas.microsoft.com/office/drawing/2014/main" id="{88B612E6-3044-23EB-3DF9-80F8366DD1C3}"/>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9AA67CF-1B9C-CA36-8D83-54D58332BB0E}"/>
                </a:ext>
              </a:extLst>
            </p:cNvPr>
            <p:cNvSpPr txBox="1"/>
            <p:nvPr/>
          </p:nvSpPr>
          <p:spPr>
            <a:xfrm>
              <a:off x="5254230" y="130887"/>
              <a:ext cx="6403317" cy="872105"/>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Những biểu hiện của sự trưởng thành</a:t>
              </a:r>
              <a:endParaRPr lang="en-US" sz="2800" b="1" dirty="0">
                <a:solidFill>
                  <a:schemeClr val="bg1"/>
                </a:solidFill>
                <a:latin typeface="Cambria" pitchFamily="18" charset="0"/>
                <a:cs typeface="Arial" panose="020B0604020202020204" pitchFamily="34" charset="0"/>
              </a:endParaRPr>
            </a:p>
          </p:txBody>
        </p:sp>
      </p:grpSp>
      <p:sp>
        <p:nvSpPr>
          <p:cNvPr id="8" name="Rectangle 7">
            <a:extLst>
              <a:ext uri="{FF2B5EF4-FFF2-40B4-BE49-F238E27FC236}">
                <a16:creationId xmlns:a16="http://schemas.microsoft.com/office/drawing/2014/main" id="{A809B2B9-EE27-8D7F-9D18-371982ECF690}"/>
              </a:ext>
            </a:extLst>
          </p:cNvPr>
          <p:cNvSpPr/>
          <p:nvPr/>
        </p:nvSpPr>
        <p:spPr>
          <a:xfrm>
            <a:off x="1019485" y="816238"/>
            <a:ext cx="10939101" cy="6748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3000" b="1" i="1">
                <a:solidFill>
                  <a:srgbClr val="002060"/>
                </a:solidFill>
                <a:latin typeface="Cambria" pitchFamily="18" charset="0"/>
                <a:cs typeface="Times New Roman" pitchFamily="18" charset="0"/>
              </a:rPr>
              <a:t>Biết lắng nghe người khác.</a:t>
            </a:r>
          </a:p>
        </p:txBody>
      </p:sp>
      <p:sp>
        <p:nvSpPr>
          <p:cNvPr id="9" name="Rectangle 8">
            <a:extLst>
              <a:ext uri="{FF2B5EF4-FFF2-40B4-BE49-F238E27FC236}">
                <a16:creationId xmlns:a16="http://schemas.microsoft.com/office/drawing/2014/main" id="{4D7B3D9D-25FA-8575-1F33-FDADBA1D4A29}"/>
              </a:ext>
            </a:extLst>
          </p:cNvPr>
          <p:cNvSpPr/>
          <p:nvPr/>
        </p:nvSpPr>
        <p:spPr>
          <a:xfrm>
            <a:off x="1019486" y="1611590"/>
            <a:ext cx="10939101" cy="6748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3000" b="1" i="1">
                <a:solidFill>
                  <a:srgbClr val="7030A0"/>
                </a:solidFill>
                <a:latin typeface="Cambria" pitchFamily="18" charset="0"/>
                <a:cs typeface="Times New Roman" pitchFamily="18" charset="0"/>
              </a:rPr>
              <a:t>Biết cách kiên nhẫn</a:t>
            </a:r>
            <a:endParaRPr lang="en-US" sz="3000" b="1" i="1">
              <a:solidFill>
                <a:srgbClr val="7030A0"/>
              </a:solidFill>
              <a:latin typeface="Cambria" pitchFamily="18" charset="0"/>
              <a:cs typeface="Times New Roman" pitchFamily="18" charset="0"/>
            </a:endParaRPr>
          </a:p>
        </p:txBody>
      </p:sp>
      <p:sp>
        <p:nvSpPr>
          <p:cNvPr id="10" name="Rectangle 9">
            <a:extLst>
              <a:ext uri="{FF2B5EF4-FFF2-40B4-BE49-F238E27FC236}">
                <a16:creationId xmlns:a16="http://schemas.microsoft.com/office/drawing/2014/main" id="{05CA697E-210E-C57D-0F37-F23F3C3BE3B0}"/>
              </a:ext>
            </a:extLst>
          </p:cNvPr>
          <p:cNvSpPr/>
          <p:nvPr/>
        </p:nvSpPr>
        <p:spPr>
          <a:xfrm>
            <a:off x="1040695" y="2344640"/>
            <a:ext cx="10939101" cy="8562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3000" b="1" i="1">
                <a:solidFill>
                  <a:srgbClr val="17A810"/>
                </a:solidFill>
                <a:latin typeface="Cambria" pitchFamily="18" charset="0"/>
                <a:cs typeface="Times New Roman" pitchFamily="18" charset="0"/>
              </a:rPr>
              <a:t>Hiểu sâu sắc hơn về tình yêu</a:t>
            </a:r>
            <a:endParaRPr lang="en-US" sz="3000" b="1" i="1">
              <a:solidFill>
                <a:srgbClr val="17A810"/>
              </a:solidFill>
              <a:latin typeface="Cambria" pitchFamily="18" charset="0"/>
              <a:cs typeface="Times New Roman" pitchFamily="18" charset="0"/>
            </a:endParaRPr>
          </a:p>
        </p:txBody>
      </p:sp>
      <p:sp>
        <p:nvSpPr>
          <p:cNvPr id="11" name="Rectangle 10">
            <a:extLst>
              <a:ext uri="{FF2B5EF4-FFF2-40B4-BE49-F238E27FC236}">
                <a16:creationId xmlns:a16="http://schemas.microsoft.com/office/drawing/2014/main" id="{BBCC2BC0-26AD-BFA0-6955-AC3C721384DB}"/>
              </a:ext>
            </a:extLst>
          </p:cNvPr>
          <p:cNvSpPr/>
          <p:nvPr/>
        </p:nvSpPr>
        <p:spPr>
          <a:xfrm>
            <a:off x="1040695" y="3200903"/>
            <a:ext cx="10939101" cy="6748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3000" b="1" i="1">
                <a:solidFill>
                  <a:schemeClr val="tx1">
                    <a:lumMod val="95000"/>
                    <a:lumOff val="5000"/>
                  </a:schemeClr>
                </a:solidFill>
                <a:latin typeface="Cambria" pitchFamily="18" charset="0"/>
                <a:cs typeface="Times New Roman" pitchFamily="18" charset="0"/>
              </a:rPr>
              <a:t>Không còn xem mình là trung tâm vũ trụ</a:t>
            </a:r>
            <a:endParaRPr lang="en-US" sz="3000" b="1" i="1">
              <a:solidFill>
                <a:schemeClr val="tx1">
                  <a:lumMod val="95000"/>
                  <a:lumOff val="5000"/>
                </a:schemeClr>
              </a:solidFill>
              <a:latin typeface="Cambria" pitchFamily="18" charset="0"/>
              <a:cs typeface="Times New Roman" pitchFamily="18" charset="0"/>
            </a:endParaRPr>
          </a:p>
        </p:txBody>
      </p:sp>
      <p:sp>
        <p:nvSpPr>
          <p:cNvPr id="12" name="Rectangle 11">
            <a:extLst>
              <a:ext uri="{FF2B5EF4-FFF2-40B4-BE49-F238E27FC236}">
                <a16:creationId xmlns:a16="http://schemas.microsoft.com/office/drawing/2014/main" id="{2FF7401D-62EF-0237-004F-6C82EE658413}"/>
              </a:ext>
            </a:extLst>
          </p:cNvPr>
          <p:cNvSpPr/>
          <p:nvPr/>
        </p:nvSpPr>
        <p:spPr>
          <a:xfrm>
            <a:off x="1019485" y="3955998"/>
            <a:ext cx="10939101" cy="8562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3000" b="1" i="1">
                <a:solidFill>
                  <a:srgbClr val="C00000"/>
                </a:solidFill>
                <a:latin typeface="Cambria" pitchFamily="18" charset="0"/>
                <a:cs typeface="Times New Roman" pitchFamily="18" charset="0"/>
              </a:rPr>
              <a:t>Quan tâm hơn đến cảm xúc của người khác</a:t>
            </a:r>
            <a:endParaRPr lang="en-US" sz="3000" b="1" i="1">
              <a:solidFill>
                <a:srgbClr val="C00000"/>
              </a:solidFill>
              <a:latin typeface="Cambria" pitchFamily="18" charset="0"/>
              <a:cs typeface="Times New Roman" pitchFamily="18" charset="0"/>
            </a:endParaRPr>
          </a:p>
        </p:txBody>
      </p:sp>
      <p:sp>
        <p:nvSpPr>
          <p:cNvPr id="13" name="Rectangle 12">
            <a:extLst>
              <a:ext uri="{FF2B5EF4-FFF2-40B4-BE49-F238E27FC236}">
                <a16:creationId xmlns:a16="http://schemas.microsoft.com/office/drawing/2014/main" id="{3D946099-B5FF-7BC9-B994-1ADDA95BE807}"/>
              </a:ext>
            </a:extLst>
          </p:cNvPr>
          <p:cNvSpPr/>
          <p:nvPr/>
        </p:nvSpPr>
        <p:spPr>
          <a:xfrm>
            <a:off x="1040695" y="4874400"/>
            <a:ext cx="10939101" cy="6748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3000" b="1" i="1">
                <a:solidFill>
                  <a:srgbClr val="002060"/>
                </a:solidFill>
                <a:latin typeface="Cambria" pitchFamily="18" charset="0"/>
                <a:cs typeface="Times New Roman" pitchFamily="18" charset="0"/>
              </a:rPr>
              <a:t>Biết cách chấp nhận hiện thực.</a:t>
            </a:r>
          </a:p>
        </p:txBody>
      </p:sp>
      <p:sp>
        <p:nvSpPr>
          <p:cNvPr id="14" name="Rectangle 13">
            <a:extLst>
              <a:ext uri="{FF2B5EF4-FFF2-40B4-BE49-F238E27FC236}">
                <a16:creationId xmlns:a16="http://schemas.microsoft.com/office/drawing/2014/main" id="{0E46670D-C3DD-35DE-AF96-C3D80A7FF7A3}"/>
              </a:ext>
            </a:extLst>
          </p:cNvPr>
          <p:cNvSpPr/>
          <p:nvPr/>
        </p:nvSpPr>
        <p:spPr>
          <a:xfrm>
            <a:off x="1040695" y="5777365"/>
            <a:ext cx="10939101" cy="856263"/>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marL="457200" indent="-457200">
              <a:buFont typeface="Wingdings" pitchFamily="2" charset="2"/>
              <a:buChar char="Ø"/>
            </a:pPr>
            <a:r>
              <a:rPr lang="vi-VN" sz="3000" b="1" i="1">
                <a:solidFill>
                  <a:srgbClr val="C00000"/>
                </a:solidFill>
                <a:latin typeface="Cambria" pitchFamily="18" charset="0"/>
                <a:cs typeface="Times New Roman" pitchFamily="18" charset="0"/>
              </a:rPr>
              <a:t>Biết cách điều tiết cảm xúc của bản thân.</a:t>
            </a:r>
            <a:endParaRPr lang="en-US" sz="3000" b="1" i="1">
              <a:solidFill>
                <a:srgbClr val="C00000"/>
              </a:solidFill>
              <a:latin typeface="Cambria" pitchFamily="18" charset="0"/>
              <a:cs typeface="Times New Roman" pitchFamily="18" charset="0"/>
            </a:endParaRPr>
          </a:p>
          <a:p>
            <a:r>
              <a:rPr lang="en-US" sz="3000" b="1" i="1">
                <a:solidFill>
                  <a:srgbClr val="C00000"/>
                </a:solidFill>
                <a:latin typeface="Cambria" pitchFamily="18" charset="0"/>
                <a:cs typeface="Times New Roman" pitchFamily="18" charset="0"/>
              </a:rPr>
              <a:t>…..</a:t>
            </a:r>
            <a:endParaRPr lang="vi-VN" sz="3000" b="1" i="1">
              <a:solidFill>
                <a:srgbClr val="C00000"/>
              </a:solidFill>
              <a:latin typeface="Cambria" pitchFamily="18" charset="0"/>
              <a:cs typeface="Times New Roman" pitchFamily="18" charset="0"/>
            </a:endParaRPr>
          </a:p>
        </p:txBody>
      </p:sp>
      <p:pic>
        <p:nvPicPr>
          <p:cNvPr id="17" name="Picture 16">
            <a:extLst>
              <a:ext uri="{FF2B5EF4-FFF2-40B4-BE49-F238E27FC236}">
                <a16:creationId xmlns:a16="http://schemas.microsoft.com/office/drawing/2014/main" id="{33FC5EA4-BA66-7041-8B53-A86A88575255}"/>
              </a:ext>
            </a:extLst>
          </p:cNvPr>
          <p:cNvPicPr>
            <a:picLocks noChangeAspect="1"/>
          </p:cNvPicPr>
          <p:nvPr/>
        </p:nvPicPr>
        <p:blipFill rotWithShape="1">
          <a:blip r:embed="rId7"/>
          <a:srcRect l="9494" t="97" r="10994" b="20390"/>
          <a:stretch/>
        </p:blipFill>
        <p:spPr>
          <a:xfrm flipH="1">
            <a:off x="8939222" y="807794"/>
            <a:ext cx="2531962" cy="2531962"/>
          </a:xfrm>
          <a:prstGeom prst="ellipse">
            <a:avLst/>
          </a:prstGeom>
        </p:spPr>
      </p:pic>
      <p:pic>
        <p:nvPicPr>
          <p:cNvPr id="18" name="Picture 17">
            <a:extLst>
              <a:ext uri="{FF2B5EF4-FFF2-40B4-BE49-F238E27FC236}">
                <a16:creationId xmlns:a16="http://schemas.microsoft.com/office/drawing/2014/main" id="{CCC901C8-C833-1269-85B6-EDA0FAFCC19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23235" y="472114"/>
            <a:ext cx="3502548" cy="3502548"/>
          </a:xfrm>
          <a:prstGeom prst="rect">
            <a:avLst/>
          </a:prstGeom>
        </p:spPr>
      </p:pic>
      <p:pic>
        <p:nvPicPr>
          <p:cNvPr id="23" name="Picture 22" descr="A group of people in uniform&#10;&#10;Description automatically generated">
            <a:extLst>
              <a:ext uri="{FF2B5EF4-FFF2-40B4-BE49-F238E27FC236}">
                <a16:creationId xmlns:a16="http://schemas.microsoft.com/office/drawing/2014/main" id="{2DDAD619-BBF0-DC1F-EA9D-C95B91FB6B1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89039" y="4042699"/>
            <a:ext cx="2523841" cy="2325893"/>
          </a:xfrm>
          <a:prstGeom prst="rect">
            <a:avLst/>
          </a:prstGeom>
        </p:spPr>
      </p:pic>
    </p:spTree>
    <p:extLst>
      <p:ext uri="{BB962C8B-B14F-4D97-AF65-F5344CB8AC3E}">
        <p14:creationId xmlns:p14="http://schemas.microsoft.com/office/powerpoint/2010/main" val="320808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circle(in)">
                                      <p:cBhvr>
                                        <p:cTn id="27" dur="2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000"/>
                                        <p:tgtEl>
                                          <p:spTgt spid="14"/>
                                        </p:tgtEl>
                                      </p:cBhvr>
                                    </p:animEffect>
                                  </p:childTnLst>
                                </p:cTn>
                              </p:par>
                              <p:par>
                                <p:cTn id="38" presetID="6" presetClass="entr" presetSubtype="32"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out)">
                                      <p:cBhvr>
                                        <p:cTn id="40" dur="1000"/>
                                        <p:tgtEl>
                                          <p:spTgt spid="17"/>
                                        </p:tgtEl>
                                      </p:cBhvr>
                                    </p:animEffect>
                                  </p:childTnLst>
                                </p:cTn>
                              </p:par>
                              <p:par>
                                <p:cTn id="41" presetID="21" presetClass="entr" presetSubtype="1" fill="hold" nodeType="withEffect">
                                  <p:stCondLst>
                                    <p:cond delay="750"/>
                                  </p:stCondLst>
                                  <p:childTnLst>
                                    <p:set>
                                      <p:cBhvr>
                                        <p:cTn id="42" dur="1" fill="hold">
                                          <p:stCondLst>
                                            <p:cond delay="0"/>
                                          </p:stCondLst>
                                        </p:cTn>
                                        <p:tgtEl>
                                          <p:spTgt spid="18"/>
                                        </p:tgtEl>
                                        <p:attrNameLst>
                                          <p:attrName>style.visibility</p:attrName>
                                        </p:attrNameLst>
                                      </p:cBhvr>
                                      <p:to>
                                        <p:strVal val="visible"/>
                                      </p:to>
                                    </p:set>
                                    <p:animEffect transition="in" filter="wheel(1)">
                                      <p:cBhvr>
                                        <p:cTn id="43"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pic>
        <p:nvPicPr>
          <p:cNvPr id="4" name="Picture 3">
            <a:extLst>
              <a:ext uri="{FF2B5EF4-FFF2-40B4-BE49-F238E27FC236}">
                <a16:creationId xmlns:a16="http://schemas.microsoft.com/office/drawing/2014/main" id="{82682489-4191-A104-858D-8EE389D79B85}"/>
              </a:ext>
            </a:extLst>
          </p:cNvPr>
          <p:cNvPicPr>
            <a:picLocks noChangeAspect="1"/>
          </p:cNvPicPr>
          <p:nvPr/>
        </p:nvPicPr>
        <p:blipFill>
          <a:blip r:embed="rId7"/>
          <a:stretch>
            <a:fillRect/>
          </a:stretch>
        </p:blipFill>
        <p:spPr>
          <a:xfrm>
            <a:off x="4185920" y="20321"/>
            <a:ext cx="7887105" cy="6787104"/>
          </a:xfrm>
          <a:prstGeom prst="rect">
            <a:avLst/>
          </a:prstGeom>
        </p:spPr>
      </p:pic>
      <p:sp>
        <p:nvSpPr>
          <p:cNvPr id="7" name="Rounded Rectangle 5">
            <a:extLst>
              <a:ext uri="{FF2B5EF4-FFF2-40B4-BE49-F238E27FC236}">
                <a16:creationId xmlns:a16="http://schemas.microsoft.com/office/drawing/2014/main" id="{64706B04-8417-B0F3-BD06-632B0F3AFEF7}"/>
              </a:ext>
            </a:extLst>
          </p:cNvPr>
          <p:cNvSpPr/>
          <p:nvPr/>
        </p:nvSpPr>
        <p:spPr>
          <a:xfrm>
            <a:off x="536768" y="923578"/>
            <a:ext cx="3378601" cy="2574021"/>
          </a:xfrm>
          <a:prstGeom prst="roundRect">
            <a:avLst>
              <a:gd name="adj" fmla="val 30702"/>
            </a:avLst>
          </a:prstGeom>
          <a:solidFill>
            <a:srgbClr val="00B0F0"/>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chemeClr val="bg1"/>
                </a:solidFill>
                <a:latin typeface="Cambria" pitchFamily="18" charset="0"/>
                <a:cs typeface="Times New Roman" pitchFamily="18" charset="0"/>
              </a:rPr>
              <a:t>Hoàn thành phiếu học tập cá nhân</a:t>
            </a:r>
          </a:p>
        </p:txBody>
      </p:sp>
    </p:spTree>
    <p:extLst>
      <p:ext uri="{BB962C8B-B14F-4D97-AF65-F5344CB8AC3E}">
        <p14:creationId xmlns:p14="http://schemas.microsoft.com/office/powerpoint/2010/main" val="1229345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989063" y="-1037"/>
            <a:ext cx="10693486" cy="955144"/>
            <a:chOff x="4834930" y="33387"/>
            <a:chExt cx="7359542" cy="1592037"/>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895423" y="33387"/>
              <a:ext cx="7101147" cy="1487708"/>
            </a:xfrm>
            <a:prstGeom prst="rect">
              <a:avLst/>
            </a:prstGeom>
            <a:noFill/>
          </p:spPr>
          <p:txBody>
            <a:bodyPr wrap="square" rtlCol="0">
              <a:spAutoFit/>
            </a:bodyPr>
            <a:lstStyle/>
            <a:p>
              <a:pPr algn="ctr"/>
              <a:r>
                <a:rPr lang="vi-VN" sz="2600" b="1">
                  <a:solidFill>
                    <a:schemeClr val="bg1"/>
                  </a:solidFill>
                  <a:latin typeface="Cambria" pitchFamily="18" charset="0"/>
                  <a:cs typeface="Arial" panose="020B0604020202020204" pitchFamily="34" charset="0"/>
                </a:rPr>
                <a:t>Hoạt động </a:t>
              </a:r>
              <a:r>
                <a:rPr lang="en-US" sz="2600" b="1">
                  <a:solidFill>
                    <a:schemeClr val="bg1"/>
                  </a:solidFill>
                  <a:latin typeface="Cambria" pitchFamily="18" charset="0"/>
                  <a:cs typeface="Arial" panose="020B0604020202020204" pitchFamily="34" charset="0"/>
                </a:rPr>
                <a:t>2</a:t>
              </a:r>
              <a:r>
                <a:rPr lang="vi-VN" sz="2600" b="1">
                  <a:solidFill>
                    <a:schemeClr val="bg1"/>
                  </a:solidFill>
                  <a:latin typeface="Cambria" pitchFamily="18" charset="0"/>
                  <a:cs typeface="Arial" panose="020B0604020202020204" pitchFamily="34" charset="0"/>
                </a:rPr>
                <a:t>: Xác định những thuận lợi, khó khăn của em trong quá trình trưởng thành và cách em vượt qua những khó khăn đó</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121932">
            <a:off x="-114325" y="204522"/>
            <a:ext cx="1247553" cy="943462"/>
          </a:xfrm>
          <a:prstGeom prst="rect">
            <a:avLst/>
          </a:prstGeom>
        </p:spPr>
      </p:pic>
      <p:pic>
        <p:nvPicPr>
          <p:cNvPr id="11" name="Picture 2">
            <a:extLst>
              <a:ext uri="{FF2B5EF4-FFF2-40B4-BE49-F238E27FC236}">
                <a16:creationId xmlns:a16="http://schemas.microsoft.com/office/drawing/2014/main" id="{CA55F8C0-A173-B007-F79D-1C80C4CF572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681056" y="1323064"/>
            <a:ext cx="4311384" cy="352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5">
            <a:extLst>
              <a:ext uri="{FF2B5EF4-FFF2-40B4-BE49-F238E27FC236}">
                <a16:creationId xmlns:a16="http://schemas.microsoft.com/office/drawing/2014/main" id="{8C3D6A5D-C4B2-ABC7-46E9-B36C4C4DED55}"/>
              </a:ext>
            </a:extLst>
          </p:cNvPr>
          <p:cNvSpPr/>
          <p:nvPr/>
        </p:nvSpPr>
        <p:spPr>
          <a:xfrm>
            <a:off x="5662849" y="1708714"/>
            <a:ext cx="6131753" cy="3720516"/>
          </a:xfrm>
          <a:prstGeom prst="roundRect">
            <a:avLst>
              <a:gd name="adj" fmla="val 30702"/>
            </a:avLst>
          </a:prstGeom>
          <a:solidFill>
            <a:schemeClr val="accent3">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a:solidFill>
                  <a:schemeClr val="bg2">
                    <a:lumMod val="10000"/>
                  </a:schemeClr>
                </a:solidFill>
                <a:latin typeface="Cambria" pitchFamily="18" charset="0"/>
                <a:cs typeface="Times New Roman" pitchFamily="18" charset="0"/>
              </a:rPr>
              <a:t>Chia sẻ những thuận lợi và khó khăn mà em có thể gặp phải trong quá trình trưởng thành của bản thân.</a:t>
            </a:r>
            <a:endParaRPr lang="en-US" sz="3600" b="1">
              <a:solidFill>
                <a:schemeClr val="bg2">
                  <a:lumMod val="10000"/>
                </a:schemeClr>
              </a:solidFill>
              <a:latin typeface="Cambria" pitchFamily="18" charset="0"/>
              <a:cs typeface="Times New Roman" pitchFamily="18" charset="0"/>
            </a:endParaRPr>
          </a:p>
        </p:txBody>
      </p:sp>
    </p:spTree>
    <p:extLst>
      <p:ext uri="{BB962C8B-B14F-4D97-AF65-F5344CB8AC3E}">
        <p14:creationId xmlns:p14="http://schemas.microsoft.com/office/powerpoint/2010/main" val="177465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18FE129C-7533-FB8B-094B-5007A505C8A0}"/>
              </a:ext>
            </a:extLst>
          </p:cNvPr>
          <p:cNvSpPr/>
          <p:nvPr/>
        </p:nvSpPr>
        <p:spPr>
          <a:xfrm>
            <a:off x="1838960" y="1006998"/>
            <a:ext cx="8956393" cy="5097667"/>
          </a:xfrm>
          <a:custGeom>
            <a:avLst/>
            <a:gdLst>
              <a:gd name="connsiteX0" fmla="*/ 0 w 8956393"/>
              <a:gd name="connsiteY0" fmla="*/ 769697 h 5097667"/>
              <a:gd name="connsiteX1" fmla="*/ 769697 w 8956393"/>
              <a:gd name="connsiteY1" fmla="*/ 0 h 5097667"/>
              <a:gd name="connsiteX2" fmla="*/ 8186696 w 8956393"/>
              <a:gd name="connsiteY2" fmla="*/ 0 h 5097667"/>
              <a:gd name="connsiteX3" fmla="*/ 8956393 w 8956393"/>
              <a:gd name="connsiteY3" fmla="*/ 769697 h 5097667"/>
              <a:gd name="connsiteX4" fmla="*/ 8956393 w 8956393"/>
              <a:gd name="connsiteY4" fmla="*/ 4327970 h 5097667"/>
              <a:gd name="connsiteX5" fmla="*/ 8186696 w 8956393"/>
              <a:gd name="connsiteY5" fmla="*/ 5097667 h 5097667"/>
              <a:gd name="connsiteX6" fmla="*/ 769697 w 8956393"/>
              <a:gd name="connsiteY6" fmla="*/ 5097667 h 5097667"/>
              <a:gd name="connsiteX7" fmla="*/ 0 w 8956393"/>
              <a:gd name="connsiteY7" fmla="*/ 4327970 h 5097667"/>
              <a:gd name="connsiteX8" fmla="*/ 0 w 8956393"/>
              <a:gd name="connsiteY8" fmla="*/ 769697 h 5097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56393" h="5097667" fill="none" extrusionOk="0">
                <a:moveTo>
                  <a:pt x="0" y="769697"/>
                </a:moveTo>
                <a:cubicBezTo>
                  <a:pt x="-7409" y="359858"/>
                  <a:pt x="353286" y="79330"/>
                  <a:pt x="769697" y="0"/>
                </a:cubicBezTo>
                <a:cubicBezTo>
                  <a:pt x="1779556" y="148782"/>
                  <a:pt x="4575468" y="129548"/>
                  <a:pt x="8186696" y="0"/>
                </a:cubicBezTo>
                <a:cubicBezTo>
                  <a:pt x="8613947" y="5460"/>
                  <a:pt x="8994833" y="395344"/>
                  <a:pt x="8956393" y="769697"/>
                </a:cubicBezTo>
                <a:cubicBezTo>
                  <a:pt x="8872461" y="1231484"/>
                  <a:pt x="8888987" y="3865152"/>
                  <a:pt x="8956393" y="4327970"/>
                </a:cubicBezTo>
                <a:cubicBezTo>
                  <a:pt x="8986858" y="4784936"/>
                  <a:pt x="8555366" y="5063880"/>
                  <a:pt x="8186696" y="5097667"/>
                </a:cubicBezTo>
                <a:cubicBezTo>
                  <a:pt x="4636501" y="4953306"/>
                  <a:pt x="1858967" y="5084458"/>
                  <a:pt x="769697" y="5097667"/>
                </a:cubicBezTo>
                <a:cubicBezTo>
                  <a:pt x="321551" y="5103811"/>
                  <a:pt x="427" y="4721746"/>
                  <a:pt x="0" y="4327970"/>
                </a:cubicBezTo>
                <a:cubicBezTo>
                  <a:pt x="-18676" y="3555766"/>
                  <a:pt x="-12372" y="1199377"/>
                  <a:pt x="0" y="769697"/>
                </a:cubicBezTo>
                <a:close/>
              </a:path>
              <a:path w="8956393" h="5097667" stroke="0" extrusionOk="0">
                <a:moveTo>
                  <a:pt x="0" y="769697"/>
                </a:moveTo>
                <a:cubicBezTo>
                  <a:pt x="45095" y="362757"/>
                  <a:pt x="340327" y="59571"/>
                  <a:pt x="769697" y="0"/>
                </a:cubicBezTo>
                <a:cubicBezTo>
                  <a:pt x="3067214" y="91329"/>
                  <a:pt x="6879019" y="61632"/>
                  <a:pt x="8186696" y="0"/>
                </a:cubicBezTo>
                <a:cubicBezTo>
                  <a:pt x="8683045" y="-11871"/>
                  <a:pt x="8963931" y="311436"/>
                  <a:pt x="8956393" y="769697"/>
                </a:cubicBezTo>
                <a:cubicBezTo>
                  <a:pt x="9010702" y="2190966"/>
                  <a:pt x="8865676" y="3156051"/>
                  <a:pt x="8956393" y="4327970"/>
                </a:cubicBezTo>
                <a:cubicBezTo>
                  <a:pt x="9033372" y="4767588"/>
                  <a:pt x="8582083" y="5133960"/>
                  <a:pt x="8186696" y="5097667"/>
                </a:cubicBezTo>
                <a:cubicBezTo>
                  <a:pt x="7350049" y="5111811"/>
                  <a:pt x="3000939" y="5077088"/>
                  <a:pt x="769697" y="5097667"/>
                </a:cubicBezTo>
                <a:cubicBezTo>
                  <a:pt x="327447" y="5118253"/>
                  <a:pt x="-6866" y="4745366"/>
                  <a:pt x="0" y="4327970"/>
                </a:cubicBezTo>
                <a:cubicBezTo>
                  <a:pt x="-161588" y="3520649"/>
                  <a:pt x="49457" y="1351158"/>
                  <a:pt x="0" y="769697"/>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52A56A4B-5799-152F-9A1D-CBFD7A89B8EE}"/>
              </a:ext>
            </a:extLst>
          </p:cNvPr>
          <p:cNvSpPr/>
          <p:nvPr/>
        </p:nvSpPr>
        <p:spPr>
          <a:xfrm>
            <a:off x="2255520" y="3000729"/>
            <a:ext cx="8097520"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just">
              <a:lnSpc>
                <a:spcPct val="150000"/>
              </a:lnSpc>
            </a:pPr>
            <a:r>
              <a:rPr lang="vi-VN" sz="3200" b="1" i="1">
                <a:solidFill>
                  <a:schemeClr val="bg2">
                    <a:lumMod val="10000"/>
                  </a:schemeClr>
                </a:solidFill>
                <a:latin typeface="Cambria" pitchFamily="18" charset="0"/>
                <a:cs typeface="Times New Roman" pitchFamily="18" charset="0"/>
              </a:rPr>
              <a:t>Trưởng thành là cần phải học cách tư duy, biết suy nghĩ để đưa ra được sự lựa chọn sao cho phù hợp thay vì việc giữ nguyên lối tư duy cũ, không chịu thoát ra lối tư duy nhỏ hẹp.</a:t>
            </a:r>
            <a:r>
              <a:rPr lang="en-US" sz="3200" b="1" i="1">
                <a:solidFill>
                  <a:schemeClr val="bg2">
                    <a:lumMod val="10000"/>
                  </a:schemeClr>
                </a:solidFill>
                <a:latin typeface="Cambria" pitchFamily="18" charset="0"/>
                <a:cs typeface="Times New Roman" pitchFamily="18" charset="0"/>
              </a:rPr>
              <a:t> Vượt qua những khó khăn là từng bước trưởng thành.</a:t>
            </a:r>
            <a:endParaRPr lang="vi-VN" sz="3200" b="1" i="1">
              <a:solidFill>
                <a:schemeClr val="bg2">
                  <a:lumMod val="10000"/>
                </a:schemeClr>
              </a:solidFill>
              <a:latin typeface="Cambria" pitchFamily="18" charset="0"/>
              <a:cs typeface="Times New Roman" pitchFamily="18" charset="0"/>
            </a:endParaRPr>
          </a:p>
        </p:txBody>
      </p:sp>
    </p:spTree>
    <p:extLst>
      <p:ext uri="{BB962C8B-B14F-4D97-AF65-F5344CB8AC3E}">
        <p14:creationId xmlns:p14="http://schemas.microsoft.com/office/powerpoint/2010/main" val="285818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up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039137" y="200907"/>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 name="Rounded Rectangle 60">
            <a:extLst>
              <a:ext uri="{FF2B5EF4-FFF2-40B4-BE49-F238E27FC236}">
                <a16:creationId xmlns:a16="http://schemas.microsoft.com/office/drawing/2014/main" id="{82829D47-AA34-65AC-370A-1259536CB230}"/>
              </a:ext>
            </a:extLst>
          </p:cNvPr>
          <p:cNvSpPr/>
          <p:nvPr/>
        </p:nvSpPr>
        <p:spPr>
          <a:xfrm>
            <a:off x="608221" y="2120334"/>
            <a:ext cx="4872250" cy="1975704"/>
          </a:xfrm>
          <a:prstGeom prst="roundRect">
            <a:avLst>
              <a:gd name="adj" fmla="val 9260"/>
            </a:avLst>
          </a:prstGeom>
          <a:solidFill>
            <a:schemeClr val="accent6">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Bố mẹ thường tôn trọng ý kiến của em; hướng dẫn em khá tỉ mỉ về cách vượt qua những khó khăn để thực hiện ý tưởng của mình.</a:t>
            </a:r>
          </a:p>
        </p:txBody>
      </p:sp>
      <p:sp>
        <p:nvSpPr>
          <p:cNvPr id="4" name="Rounded Rectangle 61">
            <a:extLst>
              <a:ext uri="{FF2B5EF4-FFF2-40B4-BE49-F238E27FC236}">
                <a16:creationId xmlns:a16="http://schemas.microsoft.com/office/drawing/2014/main" id="{794E1D8E-0487-8DFE-026C-01018F5DA134}"/>
              </a:ext>
            </a:extLst>
          </p:cNvPr>
          <p:cNvSpPr/>
          <p:nvPr/>
        </p:nvSpPr>
        <p:spPr>
          <a:xfrm>
            <a:off x="6711798" y="2120334"/>
            <a:ext cx="4973874" cy="1975704"/>
          </a:xfrm>
          <a:prstGeom prst="roundRect">
            <a:avLst>
              <a:gd name="adj" fmla="val 9260"/>
            </a:avLst>
          </a:prstGeom>
          <a:solidFill>
            <a:schemeClr val="accent1">
              <a:lumMod val="40000"/>
              <a:lumOff val="6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Em hay bị bạn bè trêu chọc về vẻ bên ngoài, em đã mất một thời gian dài mới thoát ra khỏi nỗi ám ảnh đó.</a:t>
            </a:r>
          </a:p>
        </p:txBody>
      </p:sp>
      <p:sp>
        <p:nvSpPr>
          <p:cNvPr id="8" name="Rounded Rectangle 60">
            <a:extLst>
              <a:ext uri="{FF2B5EF4-FFF2-40B4-BE49-F238E27FC236}">
                <a16:creationId xmlns:a16="http://schemas.microsoft.com/office/drawing/2014/main" id="{32086217-8264-BB50-8258-47C6B3147934}"/>
              </a:ext>
            </a:extLst>
          </p:cNvPr>
          <p:cNvSpPr/>
          <p:nvPr/>
        </p:nvSpPr>
        <p:spPr>
          <a:xfrm>
            <a:off x="608221" y="4322584"/>
            <a:ext cx="4872250" cy="1975704"/>
          </a:xfrm>
          <a:prstGeom prst="roundRect">
            <a:avLst>
              <a:gd name="adj" fmla="val 9260"/>
            </a:avLst>
          </a:prstGeom>
          <a:solidFill>
            <a:schemeClr val="accent6">
              <a:lumMod val="20000"/>
              <a:lumOff val="8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Em có những người bạn tốt xung quanh để cùng trao đổi, hỗ trợ, khích lệ nhau phấn đấu học tập và trưởng thành.</a:t>
            </a:r>
          </a:p>
        </p:txBody>
      </p:sp>
      <p:sp>
        <p:nvSpPr>
          <p:cNvPr id="9" name="Rounded Rectangle 61">
            <a:extLst>
              <a:ext uri="{FF2B5EF4-FFF2-40B4-BE49-F238E27FC236}">
                <a16:creationId xmlns:a16="http://schemas.microsoft.com/office/drawing/2014/main" id="{F8012A07-7A0A-69E6-E389-2719B781D4AC}"/>
              </a:ext>
            </a:extLst>
          </p:cNvPr>
          <p:cNvSpPr/>
          <p:nvPr/>
        </p:nvSpPr>
        <p:spPr>
          <a:xfrm>
            <a:off x="6711798" y="4322584"/>
            <a:ext cx="4973874" cy="1975704"/>
          </a:xfrm>
          <a:prstGeom prst="roundRect">
            <a:avLst>
              <a:gd name="adj" fmla="val 9260"/>
            </a:avLst>
          </a:prstGeom>
          <a:solidFill>
            <a:schemeClr val="accent1">
              <a:lumMod val="40000"/>
              <a:lumOff val="60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a:solidFill>
                  <a:srgbClr val="002060"/>
                </a:solidFill>
                <a:latin typeface="Cambria" pitchFamily="18" charset="0"/>
              </a:rPr>
              <a:t>Em không tìm được người tin tưởng để chia sẻ những khúc mắc. Bố mẹ quá bận rộn để giành thời gian cho em.</a:t>
            </a:r>
            <a:endParaRPr lang="en-US" sz="2400" b="1" dirty="0">
              <a:solidFill>
                <a:srgbClr val="002060"/>
              </a:solidFill>
              <a:latin typeface="Cambria" pitchFamily="18" charset="0"/>
              <a:cs typeface="Times New Roman" pitchFamily="18" charset="0"/>
            </a:endParaRPr>
          </a:p>
        </p:txBody>
      </p:sp>
      <p:sp>
        <p:nvSpPr>
          <p:cNvPr id="11" name="Arrow: Down 10">
            <a:extLst>
              <a:ext uri="{FF2B5EF4-FFF2-40B4-BE49-F238E27FC236}">
                <a16:creationId xmlns:a16="http://schemas.microsoft.com/office/drawing/2014/main" id="{628053AC-FBEC-5EB2-9C49-5651FBAF4E68}"/>
              </a:ext>
            </a:extLst>
          </p:cNvPr>
          <p:cNvSpPr/>
          <p:nvPr/>
        </p:nvSpPr>
        <p:spPr>
          <a:xfrm>
            <a:off x="2606741" y="411774"/>
            <a:ext cx="898358" cy="1685410"/>
          </a:xfrm>
          <a:prstGeom prst="downArrow">
            <a:avLst/>
          </a:prstGeom>
          <a:solidFill>
            <a:schemeClr val="accent6">
              <a:lumMod val="60000"/>
              <a:lumOff val="40000"/>
            </a:schemeClr>
          </a:solidFill>
          <a:ln>
            <a:solidFill>
              <a:schemeClr val="accent6">
                <a:lumMod val="40000"/>
                <a:lumOff val="6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effectLst>
                <a:glow rad="139700">
                  <a:schemeClr val="accent1">
                    <a:satMod val="175000"/>
                    <a:alpha val="40000"/>
                  </a:schemeClr>
                </a:glow>
              </a:effectLst>
            </a:endParaRPr>
          </a:p>
        </p:txBody>
      </p:sp>
      <p:sp>
        <p:nvSpPr>
          <p:cNvPr id="10" name="Rounded Rectangle 1">
            <a:extLst>
              <a:ext uri="{FF2B5EF4-FFF2-40B4-BE49-F238E27FC236}">
                <a16:creationId xmlns:a16="http://schemas.microsoft.com/office/drawing/2014/main" id="{6C9DF1D4-B255-4496-E135-E7F76D5EA8D1}"/>
              </a:ext>
            </a:extLst>
          </p:cNvPr>
          <p:cNvSpPr/>
          <p:nvPr/>
        </p:nvSpPr>
        <p:spPr>
          <a:xfrm>
            <a:off x="1366602" y="372264"/>
            <a:ext cx="3378637" cy="946333"/>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FF0000"/>
                </a:solidFill>
                <a:latin typeface="Cambria" pitchFamily="18" charset="0"/>
                <a:cs typeface="Times New Roman" pitchFamily="18" charset="0"/>
              </a:rPr>
              <a:t>THUẬN LỢI</a:t>
            </a:r>
            <a:endParaRPr lang="en-US" sz="35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sp>
        <p:nvSpPr>
          <p:cNvPr id="12" name="Arrow: Down 11">
            <a:extLst>
              <a:ext uri="{FF2B5EF4-FFF2-40B4-BE49-F238E27FC236}">
                <a16:creationId xmlns:a16="http://schemas.microsoft.com/office/drawing/2014/main" id="{159BD535-74B9-795B-DECB-41F53919B187}"/>
              </a:ext>
            </a:extLst>
          </p:cNvPr>
          <p:cNvSpPr/>
          <p:nvPr/>
        </p:nvSpPr>
        <p:spPr>
          <a:xfrm>
            <a:off x="8767530" y="411774"/>
            <a:ext cx="898358" cy="1685410"/>
          </a:xfrm>
          <a:prstGeom prst="downArrow">
            <a:avLst/>
          </a:prstGeom>
          <a:solidFill>
            <a:schemeClr val="accent1">
              <a:lumMod val="75000"/>
            </a:schemeClr>
          </a:solidFill>
          <a:ln>
            <a:solidFill>
              <a:schemeClr val="accent6">
                <a:lumMod val="40000"/>
                <a:lumOff val="60000"/>
              </a:schemeClr>
            </a:solidFill>
          </a:ln>
          <a:effectLst/>
          <a:scene3d>
            <a:camera prst="orthographicFront">
              <a:rot lat="0" lon="0" rev="0"/>
            </a:camera>
            <a:lightRig rig="glow" dir="t">
              <a:rot lat="0" lon="0" rev="14100000"/>
            </a:lightRig>
          </a:scene3d>
          <a:sp3d prstMaterial="softEdge">
            <a:bevelT w="127000" prst="artDeco"/>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75000"/>
                </a:schemeClr>
              </a:solidFill>
              <a:effectLst>
                <a:glow rad="139700">
                  <a:schemeClr val="accent1">
                    <a:satMod val="175000"/>
                    <a:alpha val="40000"/>
                  </a:schemeClr>
                </a:glow>
              </a:effectLst>
            </a:endParaRPr>
          </a:p>
        </p:txBody>
      </p:sp>
      <p:sp>
        <p:nvSpPr>
          <p:cNvPr id="13" name="Rounded Rectangle 1">
            <a:extLst>
              <a:ext uri="{FF2B5EF4-FFF2-40B4-BE49-F238E27FC236}">
                <a16:creationId xmlns:a16="http://schemas.microsoft.com/office/drawing/2014/main" id="{1D7FF98B-2A7C-88CB-C19B-6CFF587CFF3C}"/>
              </a:ext>
            </a:extLst>
          </p:cNvPr>
          <p:cNvSpPr/>
          <p:nvPr/>
        </p:nvSpPr>
        <p:spPr>
          <a:xfrm>
            <a:off x="7527391" y="372264"/>
            <a:ext cx="3378637" cy="946333"/>
          </a:xfrm>
          <a:prstGeom prst="roundRect">
            <a:avLst>
              <a:gd name="adj" fmla="val 30702"/>
            </a:avLst>
          </a:prstGeom>
          <a:solidFill>
            <a:schemeClr val="bg1"/>
          </a:solidFill>
          <a:ln w="9525">
            <a:solidFill>
              <a:srgbClr val="CC3300"/>
            </a:solidFill>
            <a:prstDash val="sysDash"/>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a:solidFill>
                  <a:srgbClr val="FF0000"/>
                </a:solidFill>
                <a:latin typeface="Cambria" pitchFamily="18" charset="0"/>
                <a:cs typeface="Times New Roman" pitchFamily="18" charset="0"/>
              </a:rPr>
              <a:t>KHÓ KHĂN</a:t>
            </a:r>
            <a:endParaRPr lang="en-US" sz="3500" b="1">
              <a:ln w="10541" cmpd="sng">
                <a:solidFill>
                  <a:schemeClr val="accent1">
                    <a:shade val="88000"/>
                    <a:satMod val="110000"/>
                  </a:schemeClr>
                </a:solidFill>
                <a:prstDash val="solid"/>
              </a:ln>
              <a:solidFill>
                <a:srgbClr val="FF0000"/>
              </a:solidFill>
              <a:latin typeface="Cambria" pitchFamily="18" charset="0"/>
              <a:ea typeface="Tahoma" pitchFamily="34" charset="0"/>
              <a:cs typeface="Times New Roman" pitchFamily="18" charset="0"/>
            </a:endParaRPr>
          </a:p>
        </p:txBody>
      </p:sp>
      <p:pic>
        <p:nvPicPr>
          <p:cNvPr id="14" name="Picture 5">
            <a:extLst>
              <a:ext uri="{FF2B5EF4-FFF2-40B4-BE49-F238E27FC236}">
                <a16:creationId xmlns:a16="http://schemas.microsoft.com/office/drawing/2014/main" id="{2870E511-A14D-113D-0E89-E4C26A0F1AD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381429" y="3635947"/>
            <a:ext cx="1483154" cy="1402255"/>
          </a:xfrm>
          <a:prstGeom prst="rect">
            <a:avLst/>
          </a:prstGeom>
        </p:spPr>
      </p:pic>
    </p:spTree>
    <p:extLst>
      <p:ext uri="{BB962C8B-B14F-4D97-AF65-F5344CB8AC3E}">
        <p14:creationId xmlns:p14="http://schemas.microsoft.com/office/powerpoint/2010/main" val="12172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4551</TotalTime>
  <Words>1880</Words>
  <Application>Microsoft Office PowerPoint</Application>
  <PresentationFormat>Màn hình rộng</PresentationFormat>
  <Paragraphs>102</Paragraphs>
  <Slides>24</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24</vt:i4>
      </vt:variant>
    </vt:vector>
  </HeadingPairs>
  <TitlesOfParts>
    <vt:vector size="32" baseType="lpstr">
      <vt:lpstr>Calibri</vt:lpstr>
      <vt:lpstr>Times New Roman</vt:lpstr>
      <vt:lpstr>Wingdings</vt:lpstr>
      <vt:lpstr>Calibri Light</vt:lpstr>
      <vt:lpstr>Cambria</vt:lpstr>
      <vt:lpstr>Arial</vt:lpstr>
      <vt:lpstr>Book Antiqua</vt:lpstr>
      <vt:lpstr>1_Office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278</cp:revision>
  <dcterms:created xsi:type="dcterms:W3CDTF">2018-05-10T00:06:18Z</dcterms:created>
  <dcterms:modified xsi:type="dcterms:W3CDTF">2024-10-31T11:59:17Z</dcterms:modified>
</cp:coreProperties>
</file>